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68" r:id="rId2"/>
    <p:sldId id="266" r:id="rId3"/>
    <p:sldId id="276" r:id="rId4"/>
    <p:sldId id="274" r:id="rId5"/>
    <p:sldId id="267" r:id="rId6"/>
    <p:sldId id="271" r:id="rId7"/>
    <p:sldId id="275" r:id="rId8"/>
    <p:sldId id="278" r:id="rId9"/>
    <p:sldId id="279" r:id="rId10"/>
    <p:sldId id="264"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347"/>
    <a:srgbClr val="3CB371"/>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388" autoAdjust="0"/>
  </p:normalViewPr>
  <p:slideViewPr>
    <p:cSldViewPr snapToGrid="0">
      <p:cViewPr>
        <p:scale>
          <a:sx n="100" d="100"/>
          <a:sy n="100" d="100"/>
        </p:scale>
        <p:origin x="702" y="168"/>
      </p:cViewPr>
      <p:guideLst/>
    </p:cSldViewPr>
  </p:slideViewPr>
  <p:notesTextViewPr>
    <p:cViewPr>
      <p:scale>
        <a:sx n="1" d="1"/>
        <a:sy n="1" d="1"/>
      </p:scale>
      <p:origin x="0" y="0"/>
    </p:cViewPr>
  </p:notesTextViewPr>
  <p:notesViewPr>
    <p:cSldViewPr snapToGrid="0">
      <p:cViewPr varScale="1">
        <p:scale>
          <a:sx n="83" d="100"/>
          <a:sy n="83" d="100"/>
        </p:scale>
        <p:origin x="148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ED95E6-71A1-4CE6-9CC6-8C1316022C0B}" type="doc">
      <dgm:prSet loTypeId="urn:microsoft.com/office/officeart/2008/layout/IncreasingCircleProcess" loCatId="process" qsTypeId="urn:microsoft.com/office/officeart/2005/8/quickstyle/simple1" qsCatId="simple" csTypeId="urn:microsoft.com/office/officeart/2005/8/colors/accent1_2" csCatId="accent1" phldr="1"/>
      <dgm:spPr/>
      <dgm:t>
        <a:bodyPr/>
        <a:lstStyle/>
        <a:p>
          <a:endParaRPr lang="en-US"/>
        </a:p>
      </dgm:t>
    </dgm:pt>
    <dgm:pt modelId="{781866A9-8625-444C-ABC5-F0F4332E06A6}">
      <dgm:prSet phldrT="[Text]" custT="1"/>
      <dgm:spPr/>
      <dgm:t>
        <a:bodyPr/>
        <a:lstStyle/>
        <a:p>
          <a:r>
            <a:rPr lang="en-US" sz="2400" dirty="0"/>
            <a:t>CSV in Kaggle</a:t>
          </a:r>
        </a:p>
      </dgm:t>
    </dgm:pt>
    <dgm:pt modelId="{ACDCF3FC-9B9E-4AED-ADD4-2FC540B2F806}" type="parTrans" cxnId="{DED1B928-33B1-42B5-8253-68336CE44F8A}">
      <dgm:prSet/>
      <dgm:spPr/>
      <dgm:t>
        <a:bodyPr/>
        <a:lstStyle/>
        <a:p>
          <a:endParaRPr lang="en-US"/>
        </a:p>
      </dgm:t>
    </dgm:pt>
    <dgm:pt modelId="{D42258F1-D236-4DA1-A464-7F4992499812}" type="sibTrans" cxnId="{DED1B928-33B1-42B5-8253-68336CE44F8A}">
      <dgm:prSet/>
      <dgm:spPr/>
      <dgm:t>
        <a:bodyPr/>
        <a:lstStyle/>
        <a:p>
          <a:endParaRPr lang="en-US"/>
        </a:p>
      </dgm:t>
    </dgm:pt>
    <dgm:pt modelId="{AAF4F803-8C42-4222-8E95-D5C704CCA2A1}">
      <dgm:prSet phldrT="[Text]" custT="1"/>
      <dgm:spPr/>
      <dgm:t>
        <a:bodyPr/>
        <a:lstStyle/>
        <a:p>
          <a:r>
            <a:rPr lang="en-US" sz="2400" dirty="0"/>
            <a:t>PG Admin &amp; Routes</a:t>
          </a:r>
        </a:p>
      </dgm:t>
    </dgm:pt>
    <dgm:pt modelId="{1D7D5915-3821-4C6E-93C5-1F87378CD77E}" type="parTrans" cxnId="{75E9C4B5-11B3-418F-955F-44021164B938}">
      <dgm:prSet/>
      <dgm:spPr/>
      <dgm:t>
        <a:bodyPr/>
        <a:lstStyle/>
        <a:p>
          <a:endParaRPr lang="en-US"/>
        </a:p>
      </dgm:t>
    </dgm:pt>
    <dgm:pt modelId="{2A49EEA1-152C-4165-83A3-8F8B34926528}" type="sibTrans" cxnId="{75E9C4B5-11B3-418F-955F-44021164B938}">
      <dgm:prSet/>
      <dgm:spPr/>
      <dgm:t>
        <a:bodyPr/>
        <a:lstStyle/>
        <a:p>
          <a:endParaRPr lang="en-US"/>
        </a:p>
      </dgm:t>
    </dgm:pt>
    <dgm:pt modelId="{65DE2289-5637-428F-8080-53792F877D96}">
      <dgm:prSet phldrT="[Text]"/>
      <dgm:spPr/>
      <dgm:t>
        <a:bodyPr/>
        <a:lstStyle/>
        <a:p>
          <a:endParaRPr lang="en-US" dirty="0"/>
        </a:p>
      </dgm:t>
    </dgm:pt>
    <dgm:pt modelId="{C8CB0E68-2FD0-49FF-A04D-A1D3795B7580}" type="parTrans" cxnId="{C8E06DB1-F9F7-4FA5-B0AD-428FA558C638}">
      <dgm:prSet/>
      <dgm:spPr/>
      <dgm:t>
        <a:bodyPr/>
        <a:lstStyle/>
        <a:p>
          <a:endParaRPr lang="en-US"/>
        </a:p>
      </dgm:t>
    </dgm:pt>
    <dgm:pt modelId="{E4130359-E8FD-49B4-B791-3EFEA19FEBD5}" type="sibTrans" cxnId="{C8E06DB1-F9F7-4FA5-B0AD-428FA558C638}">
      <dgm:prSet/>
      <dgm:spPr/>
      <dgm:t>
        <a:bodyPr/>
        <a:lstStyle/>
        <a:p>
          <a:endParaRPr lang="en-US"/>
        </a:p>
      </dgm:t>
    </dgm:pt>
    <dgm:pt modelId="{C581823C-C978-4368-8B8E-9BF9F01FD4EB}">
      <dgm:prSet phldrT="[Text]"/>
      <dgm:spPr/>
      <dgm:t>
        <a:bodyPr/>
        <a:lstStyle/>
        <a:p>
          <a:endParaRPr lang="en-US" dirty="0"/>
        </a:p>
      </dgm:t>
    </dgm:pt>
    <dgm:pt modelId="{D5249297-DEE7-4F0F-A068-5953B88989B1}" type="parTrans" cxnId="{A3DED089-709D-4973-99C7-DE4D1A0459BD}">
      <dgm:prSet/>
      <dgm:spPr/>
      <dgm:t>
        <a:bodyPr/>
        <a:lstStyle/>
        <a:p>
          <a:endParaRPr lang="en-US"/>
        </a:p>
      </dgm:t>
    </dgm:pt>
    <dgm:pt modelId="{11D50D60-D7ED-42B5-971D-420FD9BF14BF}" type="sibTrans" cxnId="{A3DED089-709D-4973-99C7-DE4D1A0459BD}">
      <dgm:prSet/>
      <dgm:spPr/>
      <dgm:t>
        <a:bodyPr/>
        <a:lstStyle/>
        <a:p>
          <a:endParaRPr lang="en-US"/>
        </a:p>
      </dgm:t>
    </dgm:pt>
    <dgm:pt modelId="{9E0AFAE9-3019-47C1-99A2-10886D24E9DE}">
      <dgm:prSet phldrT="[Text]"/>
      <dgm:spPr/>
      <dgm:t>
        <a:bodyPr/>
        <a:lstStyle/>
        <a:p>
          <a:pPr>
            <a:buFont typeface="Arial" panose="020B0604020202020204" pitchFamily="34" charset="0"/>
            <a:buNone/>
          </a:pPr>
          <a:endParaRPr lang="en-US" dirty="0"/>
        </a:p>
      </dgm:t>
    </dgm:pt>
    <dgm:pt modelId="{5551FA19-FACE-48B7-A42D-27C57BDC55CC}" type="parTrans" cxnId="{15942A55-AF23-4421-A2BD-E1C85991A659}">
      <dgm:prSet/>
      <dgm:spPr/>
      <dgm:t>
        <a:bodyPr/>
        <a:lstStyle/>
        <a:p>
          <a:endParaRPr lang="en-US"/>
        </a:p>
      </dgm:t>
    </dgm:pt>
    <dgm:pt modelId="{7AF92973-F4F6-4CA1-97F1-A023248A7DEC}" type="sibTrans" cxnId="{15942A55-AF23-4421-A2BD-E1C85991A659}">
      <dgm:prSet/>
      <dgm:spPr/>
      <dgm:t>
        <a:bodyPr/>
        <a:lstStyle/>
        <a:p>
          <a:endParaRPr lang="en-US"/>
        </a:p>
      </dgm:t>
    </dgm:pt>
    <dgm:pt modelId="{3DA22575-B1A1-459D-B5C6-DAEF8233D1FD}">
      <dgm:prSet phldrT="[Text]" custT="1"/>
      <dgm:spPr/>
      <dgm:t>
        <a:bodyPr/>
        <a:lstStyle/>
        <a:p>
          <a:r>
            <a:rPr lang="en-US" sz="2400" dirty="0"/>
            <a:t>Flask</a:t>
          </a:r>
        </a:p>
      </dgm:t>
    </dgm:pt>
    <dgm:pt modelId="{4E4AA77D-7E1F-489E-88C7-AE880F9F3AC9}" type="sibTrans" cxnId="{2C22E0D9-A132-41D1-B792-5EFE6D1A26F4}">
      <dgm:prSet/>
      <dgm:spPr/>
      <dgm:t>
        <a:bodyPr/>
        <a:lstStyle/>
        <a:p>
          <a:endParaRPr lang="en-US"/>
        </a:p>
      </dgm:t>
    </dgm:pt>
    <dgm:pt modelId="{6487EB5F-1744-428E-9ED8-43975AC480C6}" type="parTrans" cxnId="{2C22E0D9-A132-41D1-B792-5EFE6D1A26F4}">
      <dgm:prSet/>
      <dgm:spPr/>
      <dgm:t>
        <a:bodyPr/>
        <a:lstStyle/>
        <a:p>
          <a:endParaRPr lang="en-US"/>
        </a:p>
      </dgm:t>
    </dgm:pt>
    <dgm:pt modelId="{3EC3FE68-B11B-4821-A431-304D869C21E1}" type="pres">
      <dgm:prSet presAssocID="{36ED95E6-71A1-4CE6-9CC6-8C1316022C0B}" presName="Name0" presStyleCnt="0">
        <dgm:presLayoutVars>
          <dgm:chMax val="7"/>
          <dgm:chPref val="7"/>
          <dgm:dir/>
          <dgm:animOne val="branch"/>
          <dgm:animLvl val="lvl"/>
        </dgm:presLayoutVars>
      </dgm:prSet>
      <dgm:spPr/>
    </dgm:pt>
    <dgm:pt modelId="{B0472E1C-07BC-4A37-BC25-7CE28A74B6E1}" type="pres">
      <dgm:prSet presAssocID="{781866A9-8625-444C-ABC5-F0F4332E06A6}" presName="composite" presStyleCnt="0"/>
      <dgm:spPr/>
    </dgm:pt>
    <dgm:pt modelId="{71B60C8C-A0EA-4572-AE51-098D225010C0}" type="pres">
      <dgm:prSet presAssocID="{781866A9-8625-444C-ABC5-F0F4332E06A6}" presName="BackAccent" presStyleLbl="bgShp" presStyleIdx="0" presStyleCnt="3"/>
      <dgm:spPr/>
    </dgm:pt>
    <dgm:pt modelId="{2BEF8A31-1161-4471-AA58-1870BA85CF4E}" type="pres">
      <dgm:prSet presAssocID="{781866A9-8625-444C-ABC5-F0F4332E06A6}" presName="Accent" presStyleLbl="alignNode1" presStyleIdx="0" presStyleCnt="3"/>
      <dgm:spPr/>
    </dgm:pt>
    <dgm:pt modelId="{C709953E-85EF-4A04-9AB4-20291C05A9B1}" type="pres">
      <dgm:prSet presAssocID="{781866A9-8625-444C-ABC5-F0F4332E06A6}" presName="Child" presStyleLbl="revTx" presStyleIdx="0" presStyleCnt="6">
        <dgm:presLayoutVars>
          <dgm:chMax val="0"/>
          <dgm:chPref val="0"/>
          <dgm:bulletEnabled val="1"/>
        </dgm:presLayoutVars>
      </dgm:prSet>
      <dgm:spPr/>
    </dgm:pt>
    <dgm:pt modelId="{15DA4357-9FCB-47E4-BE42-A481777C828B}" type="pres">
      <dgm:prSet presAssocID="{781866A9-8625-444C-ABC5-F0F4332E06A6}" presName="Parent" presStyleLbl="revTx" presStyleIdx="1" presStyleCnt="6">
        <dgm:presLayoutVars>
          <dgm:chMax val="1"/>
          <dgm:chPref val="1"/>
          <dgm:bulletEnabled val="1"/>
        </dgm:presLayoutVars>
      </dgm:prSet>
      <dgm:spPr/>
    </dgm:pt>
    <dgm:pt modelId="{1F291479-B0A8-4CB0-A96D-3198B317E835}" type="pres">
      <dgm:prSet presAssocID="{D42258F1-D236-4DA1-A464-7F4992499812}" presName="sibTrans" presStyleCnt="0"/>
      <dgm:spPr/>
    </dgm:pt>
    <dgm:pt modelId="{A1BCE4EF-5924-40C4-A5DE-FE08309E0599}" type="pres">
      <dgm:prSet presAssocID="{AAF4F803-8C42-4222-8E95-D5C704CCA2A1}" presName="composite" presStyleCnt="0"/>
      <dgm:spPr/>
    </dgm:pt>
    <dgm:pt modelId="{04D337AF-0D95-490F-AFAD-2AC5651E8C7C}" type="pres">
      <dgm:prSet presAssocID="{AAF4F803-8C42-4222-8E95-D5C704CCA2A1}" presName="BackAccent" presStyleLbl="bgShp" presStyleIdx="1" presStyleCnt="3"/>
      <dgm:spPr/>
    </dgm:pt>
    <dgm:pt modelId="{F4969FC9-9237-4C0E-96C3-46E78BFBA200}" type="pres">
      <dgm:prSet presAssocID="{AAF4F803-8C42-4222-8E95-D5C704CCA2A1}" presName="Accent" presStyleLbl="alignNode1" presStyleIdx="1" presStyleCnt="3"/>
      <dgm:spPr/>
    </dgm:pt>
    <dgm:pt modelId="{93D154F4-F702-4235-890A-6940D08613A3}" type="pres">
      <dgm:prSet presAssocID="{AAF4F803-8C42-4222-8E95-D5C704CCA2A1}" presName="Child" presStyleLbl="revTx" presStyleIdx="2" presStyleCnt="6">
        <dgm:presLayoutVars>
          <dgm:chMax val="0"/>
          <dgm:chPref val="0"/>
          <dgm:bulletEnabled val="1"/>
        </dgm:presLayoutVars>
      </dgm:prSet>
      <dgm:spPr/>
    </dgm:pt>
    <dgm:pt modelId="{855F2A69-C879-4B70-9142-6C8BFB121696}" type="pres">
      <dgm:prSet presAssocID="{AAF4F803-8C42-4222-8E95-D5C704CCA2A1}" presName="Parent" presStyleLbl="revTx" presStyleIdx="3" presStyleCnt="6">
        <dgm:presLayoutVars>
          <dgm:chMax val="1"/>
          <dgm:chPref val="1"/>
          <dgm:bulletEnabled val="1"/>
        </dgm:presLayoutVars>
      </dgm:prSet>
      <dgm:spPr/>
    </dgm:pt>
    <dgm:pt modelId="{78728403-B750-43B8-BC19-4A29DA990535}" type="pres">
      <dgm:prSet presAssocID="{2A49EEA1-152C-4165-83A3-8F8B34926528}" presName="sibTrans" presStyleCnt="0"/>
      <dgm:spPr/>
    </dgm:pt>
    <dgm:pt modelId="{E2202505-AABB-48C1-9998-0ECC762FD29E}" type="pres">
      <dgm:prSet presAssocID="{3DA22575-B1A1-459D-B5C6-DAEF8233D1FD}" presName="composite" presStyleCnt="0"/>
      <dgm:spPr/>
    </dgm:pt>
    <dgm:pt modelId="{70CDA6BB-7209-4237-9DC1-8827F408C423}" type="pres">
      <dgm:prSet presAssocID="{3DA22575-B1A1-459D-B5C6-DAEF8233D1FD}" presName="BackAccent" presStyleLbl="bgShp" presStyleIdx="2" presStyleCnt="3"/>
      <dgm:spPr/>
    </dgm:pt>
    <dgm:pt modelId="{B87FC7C8-B9EC-4706-AD78-8B3FEEA86D70}" type="pres">
      <dgm:prSet presAssocID="{3DA22575-B1A1-459D-B5C6-DAEF8233D1FD}" presName="Accent" presStyleLbl="alignNode1" presStyleIdx="2" presStyleCnt="3"/>
      <dgm:spPr/>
    </dgm:pt>
    <dgm:pt modelId="{D74751F4-0197-4B9F-BCFF-F88530121AD2}" type="pres">
      <dgm:prSet presAssocID="{3DA22575-B1A1-459D-B5C6-DAEF8233D1FD}" presName="Child" presStyleLbl="revTx" presStyleIdx="4" presStyleCnt="6">
        <dgm:presLayoutVars>
          <dgm:chMax val="0"/>
          <dgm:chPref val="0"/>
          <dgm:bulletEnabled val="1"/>
        </dgm:presLayoutVars>
      </dgm:prSet>
      <dgm:spPr/>
    </dgm:pt>
    <dgm:pt modelId="{1A63B6E9-FCD1-47ED-B087-658EE95BE9C7}" type="pres">
      <dgm:prSet presAssocID="{3DA22575-B1A1-459D-B5C6-DAEF8233D1FD}" presName="Parent" presStyleLbl="revTx" presStyleIdx="5" presStyleCnt="6" custLinFactNeighborX="300" custLinFactNeighborY="2185">
        <dgm:presLayoutVars>
          <dgm:chMax val="1"/>
          <dgm:chPref val="1"/>
          <dgm:bulletEnabled val="1"/>
        </dgm:presLayoutVars>
      </dgm:prSet>
      <dgm:spPr/>
    </dgm:pt>
  </dgm:ptLst>
  <dgm:cxnLst>
    <dgm:cxn modelId="{7135C617-B204-4F69-847A-FEF7C3B661FD}" type="presOf" srcId="{AAF4F803-8C42-4222-8E95-D5C704CCA2A1}" destId="{855F2A69-C879-4B70-9142-6C8BFB121696}" srcOrd="0" destOrd="0" presId="urn:microsoft.com/office/officeart/2008/layout/IncreasingCircleProcess"/>
    <dgm:cxn modelId="{DED1B928-33B1-42B5-8253-68336CE44F8A}" srcId="{36ED95E6-71A1-4CE6-9CC6-8C1316022C0B}" destId="{781866A9-8625-444C-ABC5-F0F4332E06A6}" srcOrd="0" destOrd="0" parTransId="{ACDCF3FC-9B9E-4AED-ADD4-2FC540B2F806}" sibTransId="{D42258F1-D236-4DA1-A464-7F4992499812}"/>
    <dgm:cxn modelId="{15942A55-AF23-4421-A2BD-E1C85991A659}" srcId="{781866A9-8625-444C-ABC5-F0F4332E06A6}" destId="{9E0AFAE9-3019-47C1-99A2-10886D24E9DE}" srcOrd="0" destOrd="0" parTransId="{5551FA19-FACE-48B7-A42D-27C57BDC55CC}" sibTransId="{7AF92973-F4F6-4CA1-97F1-A023248A7DEC}"/>
    <dgm:cxn modelId="{B4182077-86BD-4494-8F71-826A42362437}" type="presOf" srcId="{36ED95E6-71A1-4CE6-9CC6-8C1316022C0B}" destId="{3EC3FE68-B11B-4821-A431-304D869C21E1}" srcOrd="0" destOrd="0" presId="urn:microsoft.com/office/officeart/2008/layout/IncreasingCircleProcess"/>
    <dgm:cxn modelId="{4BACB678-019F-402A-8D43-B5B6FBEE5B3F}" type="presOf" srcId="{C581823C-C978-4368-8B8E-9BF9F01FD4EB}" destId="{D74751F4-0197-4B9F-BCFF-F88530121AD2}" srcOrd="0" destOrd="0" presId="urn:microsoft.com/office/officeart/2008/layout/IncreasingCircleProcess"/>
    <dgm:cxn modelId="{A3DED089-709D-4973-99C7-DE4D1A0459BD}" srcId="{3DA22575-B1A1-459D-B5C6-DAEF8233D1FD}" destId="{C581823C-C978-4368-8B8E-9BF9F01FD4EB}" srcOrd="0" destOrd="0" parTransId="{D5249297-DEE7-4F0F-A068-5953B88989B1}" sibTransId="{11D50D60-D7ED-42B5-971D-420FD9BF14BF}"/>
    <dgm:cxn modelId="{D0D67F95-085E-4039-B517-CE70EAD62559}" type="presOf" srcId="{781866A9-8625-444C-ABC5-F0F4332E06A6}" destId="{15DA4357-9FCB-47E4-BE42-A481777C828B}" srcOrd="0" destOrd="0" presId="urn:microsoft.com/office/officeart/2008/layout/IncreasingCircleProcess"/>
    <dgm:cxn modelId="{C8E06DB1-F9F7-4FA5-B0AD-428FA558C638}" srcId="{AAF4F803-8C42-4222-8E95-D5C704CCA2A1}" destId="{65DE2289-5637-428F-8080-53792F877D96}" srcOrd="0" destOrd="0" parTransId="{C8CB0E68-2FD0-49FF-A04D-A1D3795B7580}" sibTransId="{E4130359-E8FD-49B4-B791-3EFEA19FEBD5}"/>
    <dgm:cxn modelId="{75E9C4B5-11B3-418F-955F-44021164B938}" srcId="{36ED95E6-71A1-4CE6-9CC6-8C1316022C0B}" destId="{AAF4F803-8C42-4222-8E95-D5C704CCA2A1}" srcOrd="1" destOrd="0" parTransId="{1D7D5915-3821-4C6E-93C5-1F87378CD77E}" sibTransId="{2A49EEA1-152C-4165-83A3-8F8B34926528}"/>
    <dgm:cxn modelId="{3B0914D0-2BE4-40E7-8D15-EBFEE8CDDBFD}" type="presOf" srcId="{9E0AFAE9-3019-47C1-99A2-10886D24E9DE}" destId="{C709953E-85EF-4A04-9AB4-20291C05A9B1}" srcOrd="0" destOrd="0" presId="urn:microsoft.com/office/officeart/2008/layout/IncreasingCircleProcess"/>
    <dgm:cxn modelId="{F00588D6-DACC-4724-AD27-ACBC87A43ECE}" type="presOf" srcId="{3DA22575-B1A1-459D-B5C6-DAEF8233D1FD}" destId="{1A63B6E9-FCD1-47ED-B087-658EE95BE9C7}" srcOrd="0" destOrd="0" presId="urn:microsoft.com/office/officeart/2008/layout/IncreasingCircleProcess"/>
    <dgm:cxn modelId="{2C22E0D9-A132-41D1-B792-5EFE6D1A26F4}" srcId="{36ED95E6-71A1-4CE6-9CC6-8C1316022C0B}" destId="{3DA22575-B1A1-459D-B5C6-DAEF8233D1FD}" srcOrd="2" destOrd="0" parTransId="{6487EB5F-1744-428E-9ED8-43975AC480C6}" sibTransId="{4E4AA77D-7E1F-489E-88C7-AE880F9F3AC9}"/>
    <dgm:cxn modelId="{4AC43DDA-0264-4DFF-BF09-A75CB7A97EA3}" type="presOf" srcId="{65DE2289-5637-428F-8080-53792F877D96}" destId="{93D154F4-F702-4235-890A-6940D08613A3}" srcOrd="0" destOrd="0" presId="urn:microsoft.com/office/officeart/2008/layout/IncreasingCircleProcess"/>
    <dgm:cxn modelId="{D081E678-9EEF-4417-AA3F-C34A5D0FBBD2}" type="presParOf" srcId="{3EC3FE68-B11B-4821-A431-304D869C21E1}" destId="{B0472E1C-07BC-4A37-BC25-7CE28A74B6E1}" srcOrd="0" destOrd="0" presId="urn:microsoft.com/office/officeart/2008/layout/IncreasingCircleProcess"/>
    <dgm:cxn modelId="{E026744D-E338-428D-B9B9-F0D62DF9CDA9}" type="presParOf" srcId="{B0472E1C-07BC-4A37-BC25-7CE28A74B6E1}" destId="{71B60C8C-A0EA-4572-AE51-098D225010C0}" srcOrd="0" destOrd="0" presId="urn:microsoft.com/office/officeart/2008/layout/IncreasingCircleProcess"/>
    <dgm:cxn modelId="{AF957C42-5F6E-46E4-988B-3A64E793ACED}" type="presParOf" srcId="{B0472E1C-07BC-4A37-BC25-7CE28A74B6E1}" destId="{2BEF8A31-1161-4471-AA58-1870BA85CF4E}" srcOrd="1" destOrd="0" presId="urn:microsoft.com/office/officeart/2008/layout/IncreasingCircleProcess"/>
    <dgm:cxn modelId="{ADFD9208-98CF-4886-BFFD-8323F2E0F91F}" type="presParOf" srcId="{B0472E1C-07BC-4A37-BC25-7CE28A74B6E1}" destId="{C709953E-85EF-4A04-9AB4-20291C05A9B1}" srcOrd="2" destOrd="0" presId="urn:microsoft.com/office/officeart/2008/layout/IncreasingCircleProcess"/>
    <dgm:cxn modelId="{D8DD6867-FFAC-488B-A52E-4EC92371B03B}" type="presParOf" srcId="{B0472E1C-07BC-4A37-BC25-7CE28A74B6E1}" destId="{15DA4357-9FCB-47E4-BE42-A481777C828B}" srcOrd="3" destOrd="0" presId="urn:microsoft.com/office/officeart/2008/layout/IncreasingCircleProcess"/>
    <dgm:cxn modelId="{6BACCD9A-8378-442A-8BF6-535E5BE35B3C}" type="presParOf" srcId="{3EC3FE68-B11B-4821-A431-304D869C21E1}" destId="{1F291479-B0A8-4CB0-A96D-3198B317E835}" srcOrd="1" destOrd="0" presId="urn:microsoft.com/office/officeart/2008/layout/IncreasingCircleProcess"/>
    <dgm:cxn modelId="{5BD5050D-9FED-415F-8AB4-973DAB5FDF8D}" type="presParOf" srcId="{3EC3FE68-B11B-4821-A431-304D869C21E1}" destId="{A1BCE4EF-5924-40C4-A5DE-FE08309E0599}" srcOrd="2" destOrd="0" presId="urn:microsoft.com/office/officeart/2008/layout/IncreasingCircleProcess"/>
    <dgm:cxn modelId="{F87C0095-BD74-4453-9379-E32D74390365}" type="presParOf" srcId="{A1BCE4EF-5924-40C4-A5DE-FE08309E0599}" destId="{04D337AF-0D95-490F-AFAD-2AC5651E8C7C}" srcOrd="0" destOrd="0" presId="urn:microsoft.com/office/officeart/2008/layout/IncreasingCircleProcess"/>
    <dgm:cxn modelId="{F4A7E2DE-97CD-49F2-86C9-E89A83B2BC0B}" type="presParOf" srcId="{A1BCE4EF-5924-40C4-A5DE-FE08309E0599}" destId="{F4969FC9-9237-4C0E-96C3-46E78BFBA200}" srcOrd="1" destOrd="0" presId="urn:microsoft.com/office/officeart/2008/layout/IncreasingCircleProcess"/>
    <dgm:cxn modelId="{EA1F09E9-D875-4730-AE19-3A854D2C0289}" type="presParOf" srcId="{A1BCE4EF-5924-40C4-A5DE-FE08309E0599}" destId="{93D154F4-F702-4235-890A-6940D08613A3}" srcOrd="2" destOrd="0" presId="urn:microsoft.com/office/officeart/2008/layout/IncreasingCircleProcess"/>
    <dgm:cxn modelId="{ED96A54F-5585-4798-88B4-80C8B910775F}" type="presParOf" srcId="{A1BCE4EF-5924-40C4-A5DE-FE08309E0599}" destId="{855F2A69-C879-4B70-9142-6C8BFB121696}" srcOrd="3" destOrd="0" presId="urn:microsoft.com/office/officeart/2008/layout/IncreasingCircleProcess"/>
    <dgm:cxn modelId="{CFAEDB95-0EC5-4408-8D1D-C221D145B5AA}" type="presParOf" srcId="{3EC3FE68-B11B-4821-A431-304D869C21E1}" destId="{78728403-B750-43B8-BC19-4A29DA990535}" srcOrd="3" destOrd="0" presId="urn:microsoft.com/office/officeart/2008/layout/IncreasingCircleProcess"/>
    <dgm:cxn modelId="{2EF4679A-49D9-43B3-AA3B-30C27AC74D54}" type="presParOf" srcId="{3EC3FE68-B11B-4821-A431-304D869C21E1}" destId="{E2202505-AABB-48C1-9998-0ECC762FD29E}" srcOrd="4" destOrd="0" presId="urn:microsoft.com/office/officeart/2008/layout/IncreasingCircleProcess"/>
    <dgm:cxn modelId="{B95999F3-EDFA-4C4C-8A33-74DA4F67E82E}" type="presParOf" srcId="{E2202505-AABB-48C1-9998-0ECC762FD29E}" destId="{70CDA6BB-7209-4237-9DC1-8827F408C423}" srcOrd="0" destOrd="0" presId="urn:microsoft.com/office/officeart/2008/layout/IncreasingCircleProcess"/>
    <dgm:cxn modelId="{B0432254-E2B1-4B84-A9F9-72AF289CF891}" type="presParOf" srcId="{E2202505-AABB-48C1-9998-0ECC762FD29E}" destId="{B87FC7C8-B9EC-4706-AD78-8B3FEEA86D70}" srcOrd="1" destOrd="0" presId="urn:microsoft.com/office/officeart/2008/layout/IncreasingCircleProcess"/>
    <dgm:cxn modelId="{152D4ED2-97AD-45FF-B2BC-EA699D2B068B}" type="presParOf" srcId="{E2202505-AABB-48C1-9998-0ECC762FD29E}" destId="{D74751F4-0197-4B9F-BCFF-F88530121AD2}" srcOrd="2" destOrd="0" presId="urn:microsoft.com/office/officeart/2008/layout/IncreasingCircleProcess"/>
    <dgm:cxn modelId="{2E6736BD-8B75-4FCE-AC18-70466AA0943D}" type="presParOf" srcId="{E2202505-AABB-48C1-9998-0ECC762FD29E}" destId="{1A63B6E9-FCD1-47ED-B087-658EE95BE9C7}" srcOrd="3" destOrd="0" presId="urn:microsoft.com/office/officeart/2008/layout/Increasing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B60C8C-A0EA-4572-AE51-098D225010C0}">
      <dsp:nvSpPr>
        <dsp:cNvPr id="0" name=""/>
        <dsp:cNvSpPr/>
      </dsp:nvSpPr>
      <dsp:spPr>
        <a:xfrm>
          <a:off x="488018" y="0"/>
          <a:ext cx="750634" cy="750634"/>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EF8A31-1161-4471-AA58-1870BA85CF4E}">
      <dsp:nvSpPr>
        <dsp:cNvPr id="0" name=""/>
        <dsp:cNvSpPr/>
      </dsp:nvSpPr>
      <dsp:spPr>
        <a:xfrm>
          <a:off x="563081" y="75063"/>
          <a:ext cx="600507" cy="600507"/>
        </a:xfrm>
        <a:prstGeom prst="chord">
          <a:avLst>
            <a:gd name="adj1" fmla="val 1168272"/>
            <a:gd name="adj2" fmla="val 9631728"/>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09953E-85EF-4A04-9AB4-20291C05A9B1}">
      <dsp:nvSpPr>
        <dsp:cNvPr id="0" name=""/>
        <dsp:cNvSpPr/>
      </dsp:nvSpPr>
      <dsp:spPr>
        <a:xfrm>
          <a:off x="1395034" y="750634"/>
          <a:ext cx="2220626" cy="3158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0" tIns="165100" rIns="165100" bIns="165100" numCol="1" spcCol="1270" anchor="t" anchorCtr="0">
          <a:noAutofit/>
        </a:bodyPr>
        <a:lstStyle/>
        <a:p>
          <a:pPr marL="0" lvl="0" indent="0" algn="l" defTabSz="2889250">
            <a:lnSpc>
              <a:spcPct val="90000"/>
            </a:lnSpc>
            <a:spcBef>
              <a:spcPct val="0"/>
            </a:spcBef>
            <a:spcAft>
              <a:spcPct val="35000"/>
            </a:spcAft>
            <a:buFont typeface="Arial" panose="020B0604020202020204" pitchFamily="34" charset="0"/>
            <a:buNone/>
          </a:pPr>
          <a:endParaRPr lang="en-US" sz="6500" kern="1200" dirty="0"/>
        </a:p>
      </dsp:txBody>
      <dsp:txXfrm>
        <a:off x="1395034" y="750634"/>
        <a:ext cx="2220626" cy="3158919"/>
      </dsp:txXfrm>
    </dsp:sp>
    <dsp:sp modelId="{15DA4357-9FCB-47E4-BE42-A481777C828B}">
      <dsp:nvSpPr>
        <dsp:cNvPr id="0" name=""/>
        <dsp:cNvSpPr/>
      </dsp:nvSpPr>
      <dsp:spPr>
        <a:xfrm>
          <a:off x="1395034" y="0"/>
          <a:ext cx="2220626" cy="750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b" anchorCtr="0">
          <a:noAutofit/>
        </a:bodyPr>
        <a:lstStyle/>
        <a:p>
          <a:pPr marL="0" lvl="0" indent="0" algn="l" defTabSz="1066800">
            <a:lnSpc>
              <a:spcPct val="90000"/>
            </a:lnSpc>
            <a:spcBef>
              <a:spcPct val="0"/>
            </a:spcBef>
            <a:spcAft>
              <a:spcPct val="35000"/>
            </a:spcAft>
            <a:buNone/>
          </a:pPr>
          <a:r>
            <a:rPr lang="en-US" sz="2400" kern="1200" dirty="0"/>
            <a:t>CSV in Kaggle</a:t>
          </a:r>
        </a:p>
      </dsp:txBody>
      <dsp:txXfrm>
        <a:off x="1395034" y="0"/>
        <a:ext cx="2220626" cy="750634"/>
      </dsp:txXfrm>
    </dsp:sp>
    <dsp:sp modelId="{04D337AF-0D95-490F-AFAD-2AC5651E8C7C}">
      <dsp:nvSpPr>
        <dsp:cNvPr id="0" name=""/>
        <dsp:cNvSpPr/>
      </dsp:nvSpPr>
      <dsp:spPr>
        <a:xfrm>
          <a:off x="3772043" y="0"/>
          <a:ext cx="750634" cy="750634"/>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969FC9-9237-4C0E-96C3-46E78BFBA200}">
      <dsp:nvSpPr>
        <dsp:cNvPr id="0" name=""/>
        <dsp:cNvSpPr/>
      </dsp:nvSpPr>
      <dsp:spPr>
        <a:xfrm>
          <a:off x="3847107" y="75063"/>
          <a:ext cx="600507" cy="600507"/>
        </a:xfrm>
        <a:prstGeom prst="chord">
          <a:avLst>
            <a:gd name="adj1" fmla="val 20431728"/>
            <a:gd name="adj2" fmla="val 11968272"/>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D154F4-F702-4235-890A-6940D08613A3}">
      <dsp:nvSpPr>
        <dsp:cNvPr id="0" name=""/>
        <dsp:cNvSpPr/>
      </dsp:nvSpPr>
      <dsp:spPr>
        <a:xfrm>
          <a:off x="4679060" y="750634"/>
          <a:ext cx="2220626" cy="3158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0" tIns="165100" rIns="165100" bIns="165100" numCol="1" spcCol="1270" anchor="t" anchorCtr="0">
          <a:noAutofit/>
        </a:bodyPr>
        <a:lstStyle/>
        <a:p>
          <a:pPr marL="0" lvl="0" indent="0" algn="l" defTabSz="2889250">
            <a:lnSpc>
              <a:spcPct val="90000"/>
            </a:lnSpc>
            <a:spcBef>
              <a:spcPct val="0"/>
            </a:spcBef>
            <a:spcAft>
              <a:spcPct val="35000"/>
            </a:spcAft>
            <a:buNone/>
          </a:pPr>
          <a:endParaRPr lang="en-US" sz="6500" kern="1200" dirty="0"/>
        </a:p>
      </dsp:txBody>
      <dsp:txXfrm>
        <a:off x="4679060" y="750634"/>
        <a:ext cx="2220626" cy="3158919"/>
      </dsp:txXfrm>
    </dsp:sp>
    <dsp:sp modelId="{855F2A69-C879-4B70-9142-6C8BFB121696}">
      <dsp:nvSpPr>
        <dsp:cNvPr id="0" name=""/>
        <dsp:cNvSpPr/>
      </dsp:nvSpPr>
      <dsp:spPr>
        <a:xfrm>
          <a:off x="4679060" y="0"/>
          <a:ext cx="2220626" cy="750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b" anchorCtr="0">
          <a:noAutofit/>
        </a:bodyPr>
        <a:lstStyle/>
        <a:p>
          <a:pPr marL="0" lvl="0" indent="0" algn="l" defTabSz="1066800">
            <a:lnSpc>
              <a:spcPct val="90000"/>
            </a:lnSpc>
            <a:spcBef>
              <a:spcPct val="0"/>
            </a:spcBef>
            <a:spcAft>
              <a:spcPct val="35000"/>
            </a:spcAft>
            <a:buNone/>
          </a:pPr>
          <a:r>
            <a:rPr lang="en-US" sz="2400" kern="1200" dirty="0"/>
            <a:t>PG Admin &amp; Routes</a:t>
          </a:r>
        </a:p>
      </dsp:txBody>
      <dsp:txXfrm>
        <a:off x="4679060" y="0"/>
        <a:ext cx="2220626" cy="750634"/>
      </dsp:txXfrm>
    </dsp:sp>
    <dsp:sp modelId="{70CDA6BB-7209-4237-9DC1-8827F408C423}">
      <dsp:nvSpPr>
        <dsp:cNvPr id="0" name=""/>
        <dsp:cNvSpPr/>
      </dsp:nvSpPr>
      <dsp:spPr>
        <a:xfrm>
          <a:off x="7056069" y="0"/>
          <a:ext cx="750634" cy="750634"/>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7FC7C8-B9EC-4706-AD78-8B3FEEA86D70}">
      <dsp:nvSpPr>
        <dsp:cNvPr id="0" name=""/>
        <dsp:cNvSpPr/>
      </dsp:nvSpPr>
      <dsp:spPr>
        <a:xfrm>
          <a:off x="7131132" y="75063"/>
          <a:ext cx="600507" cy="600507"/>
        </a:xfrm>
        <a:prstGeom prst="chord">
          <a:avLst>
            <a:gd name="adj1" fmla="val 16200000"/>
            <a:gd name="adj2" fmla="val 162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4751F4-0197-4B9F-BCFF-F88530121AD2}">
      <dsp:nvSpPr>
        <dsp:cNvPr id="0" name=""/>
        <dsp:cNvSpPr/>
      </dsp:nvSpPr>
      <dsp:spPr>
        <a:xfrm>
          <a:off x="7963086" y="750634"/>
          <a:ext cx="2220626" cy="3158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0" tIns="165100" rIns="165100" bIns="165100" numCol="1" spcCol="1270" anchor="t" anchorCtr="0">
          <a:noAutofit/>
        </a:bodyPr>
        <a:lstStyle/>
        <a:p>
          <a:pPr marL="0" lvl="0" indent="0" algn="l" defTabSz="2889250">
            <a:lnSpc>
              <a:spcPct val="90000"/>
            </a:lnSpc>
            <a:spcBef>
              <a:spcPct val="0"/>
            </a:spcBef>
            <a:spcAft>
              <a:spcPct val="35000"/>
            </a:spcAft>
            <a:buNone/>
          </a:pPr>
          <a:endParaRPr lang="en-US" sz="6500" kern="1200" dirty="0"/>
        </a:p>
      </dsp:txBody>
      <dsp:txXfrm>
        <a:off x="7963086" y="750634"/>
        <a:ext cx="2220626" cy="3158919"/>
      </dsp:txXfrm>
    </dsp:sp>
    <dsp:sp modelId="{1A63B6E9-FCD1-47ED-B087-658EE95BE9C7}">
      <dsp:nvSpPr>
        <dsp:cNvPr id="0" name=""/>
        <dsp:cNvSpPr/>
      </dsp:nvSpPr>
      <dsp:spPr>
        <a:xfrm>
          <a:off x="7969747" y="16401"/>
          <a:ext cx="2220626" cy="750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b" anchorCtr="0">
          <a:noAutofit/>
        </a:bodyPr>
        <a:lstStyle/>
        <a:p>
          <a:pPr marL="0" lvl="0" indent="0" algn="l" defTabSz="1066800">
            <a:lnSpc>
              <a:spcPct val="90000"/>
            </a:lnSpc>
            <a:spcBef>
              <a:spcPct val="0"/>
            </a:spcBef>
            <a:spcAft>
              <a:spcPct val="35000"/>
            </a:spcAft>
            <a:buNone/>
          </a:pPr>
          <a:r>
            <a:rPr lang="en-US" sz="2400" kern="1200" dirty="0"/>
            <a:t>Flask</a:t>
          </a:r>
        </a:p>
      </dsp:txBody>
      <dsp:txXfrm>
        <a:off x="7969747" y="16401"/>
        <a:ext cx="2220626" cy="750634"/>
      </dsp:txXfrm>
    </dsp:sp>
  </dsp:spTree>
</dsp:drawing>
</file>

<file path=ppt/diagrams/layout1.xml><?xml version="1.0" encoding="utf-8"?>
<dgm:layoutDef xmlns:dgm="http://schemas.openxmlformats.org/drawingml/2006/diagram" xmlns:a="http://schemas.openxmlformats.org/drawingml/2006/main" uniqueId="urn:microsoft.com/office/officeart/2008/layout/IncreasingCircleProcess">
  <dgm:title val=""/>
  <dgm:desc val=""/>
  <dgm:catLst>
    <dgm:cat type="list" pri="8300"/>
    <dgm:cat type="process" pri="43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7"/>
      <dgm:chPref val="7"/>
      <dgm:dir/>
      <dgm:animOne val="branch"/>
      <dgm:animLvl val="lvl"/>
    </dgm:varLst>
    <dgm:choose name="Name1">
      <dgm:if name="Name2" func="var" arg="dir" op="equ" val="norm">
        <dgm:alg type="lin">
          <dgm:param type="linDir" val="fromL"/>
          <dgm:param type="horzAlign" val="ctr"/>
          <dgm:param type="vertAlign" val="t"/>
        </dgm:alg>
      </dgm:if>
      <dgm:else name="Name3">
        <dgm:alg type="lin">
          <dgm:param type="linDir" val="fromR"/>
          <dgm:param type="horzAlign" val="ctr"/>
          <dgm:param type="vertAlign" val="t"/>
        </dgm:alg>
      </dgm:else>
    </dgm:choose>
    <dgm:shape xmlns:r="http://schemas.openxmlformats.org/officeDocument/2006/relationships" r:blip="">
      <dgm:adjLst/>
    </dgm:shape>
    <dgm:constrLst>
      <dgm:constr type="primFontSz" for="des" forName="Child" val="65"/>
      <dgm:constr type="primFontSz" for="des" forName="Parent" val="65"/>
      <dgm:constr type="primFontSz" for="des" forName="Child" refType="primFontSz" refFor="des" refForName="Parent" op="lte"/>
      <dgm:constr type="w" for="ch" forName="composite" refType="w"/>
      <dgm:constr type="h" for="ch" forName="composite" refType="h"/>
      <dgm:constr type="sp" refType="w" refFor="ch" refForName="composite" op="equ" fact="0.05"/>
      <dgm:constr type="w" for="ch" forName="sibTrans" refType="h" refFor="ch" refForName="composite" op="equ" fact="0.04"/>
    </dgm:constrLst>
    <dgm:forEach name="nodesForEach" axis="ch" ptType="node" cnt="7">
      <dgm:layoutNode name="composite">
        <dgm:alg type="composite">
          <dgm:param type="ar" val="0.8"/>
        </dgm:alg>
        <dgm:choose name="Name4">
          <dgm:if name="Name5" func="var" arg="dir" op="equ" val="norm">
            <dgm:constrLst>
              <dgm:constr type="l" for="ch" forName="Child" refType="w" fact="0.29"/>
              <dgm:constr type="t" for="ch" forName="Child" refType="h" fact="0.192"/>
              <dgm:constr type="w" for="ch" forName="Child" refType="w" fact="0.71"/>
              <dgm:constr type="h" for="ch" forName="Child" refType="h" fact="0.808"/>
              <dgm:constr type="l" for="ch" forName="Parent" refType="w" fact="0.29"/>
              <dgm:constr type="t" for="ch" forName="Parent" refType="h" fact="0"/>
              <dgm:constr type="w" for="ch" forName="Parent" refType="w" fact="0.71"/>
              <dgm:constr type="h" for="ch" forName="Parent" refType="h" fact="0.192"/>
              <dgm:constr type="l" for="ch" forName="BackAccent" refType="w" fact="0"/>
              <dgm:constr type="t" for="ch" forName="BackAccent" refType="h" fact="0"/>
              <dgm:constr type="w" for="ch" forName="BackAccent" refType="w" fact="0.24"/>
              <dgm:constr type="h" for="ch" forName="BackAccent" refType="h" fact="0.192"/>
              <dgm:constr type="l" for="ch" forName="Accent" refType="w" fact="0.024"/>
              <dgm:constr type="t" for="ch" forName="Accent" refType="h" fact="0.0192"/>
              <dgm:constr type="w" for="ch" forName="Accent" refType="w" fact="0.192"/>
              <dgm:constr type="h" for="ch" forName="Accent" refType="h" fact="0.1536"/>
            </dgm:constrLst>
          </dgm:if>
          <dgm:else name="Name6">
            <dgm:constrLst>
              <dgm:constr type="r" for="ch" forName="Child" refType="w" fact="0.71"/>
              <dgm:constr type="t" for="ch" forName="Child" refType="h" fact="0.192"/>
              <dgm:constr type="w" for="ch" forName="Child" refType="w" fact="0.71"/>
              <dgm:constr type="h" for="ch" forName="Child" refType="h" fact="0.808"/>
              <dgm:constr type="r" for="ch" forName="Parent" refType="w" fact="0.71"/>
              <dgm:constr type="t" for="ch" forName="Parent" refType="h" fact="0"/>
              <dgm:constr type="w" for="ch" forName="Parent" refType="w" fact="0.71"/>
              <dgm:constr type="h" for="ch" forName="Parent" refType="h" fact="0.192"/>
              <dgm:constr type="r" for="ch" forName="BackAccent" refType="w"/>
              <dgm:constr type="t" for="ch" forName="BackAccent" refType="h" fact="0"/>
              <dgm:constr type="w" for="ch" forName="BackAccent" refType="w" fact="0.24"/>
              <dgm:constr type="h" for="ch" forName="BackAccent" refType="h" fact="0.192"/>
              <dgm:constr type="r" for="ch" forName="Accent" refType="w" fact="0.976"/>
              <dgm:constr type="t" for="ch" forName="Accent" refType="h" fact="0.0192"/>
              <dgm:constr type="w" for="ch" forName="Accent" refType="w" fact="0.192"/>
              <dgm:constr type="h" for="ch" forName="Accent" refType="h" fact="0.1536"/>
            </dgm:constrLst>
          </dgm:else>
        </dgm:choose>
        <dgm:layoutNode name="BackAccent" styleLbl="bgShp">
          <dgm:alg type="sp"/>
          <dgm:shape xmlns:r="http://schemas.openxmlformats.org/officeDocument/2006/relationships" type="ellipse" r:blip="">
            <dgm:adjLst/>
          </dgm:shape>
          <dgm:presOf/>
        </dgm:layoutNode>
        <dgm:layoutNode name="Accent" styleLbl="alignNode1">
          <dgm:alg type="sp"/>
          <dgm:choose name="Name7">
            <dgm:if name="Name8" axis="precedSib" ptType="node" func="cnt" op="equ" val="0">
              <dgm:choose name="Name9">
                <dgm:if name="Name10" axis="followSib" ptType="node" func="cnt" op="equ" val="0">
                  <dgm:shape xmlns:r="http://schemas.openxmlformats.org/officeDocument/2006/relationships" type="chord" r:blip="">
                    <dgm:adjLst>
                      <dgm:adj idx="1" val="-90"/>
                      <dgm:adj idx="2" val="-90"/>
                    </dgm:adjLst>
                  </dgm:shape>
                </dgm:if>
                <dgm:if name="Name11" axis="followSib" ptType="node" func="cnt" op="equ" val="1">
                  <dgm:shape xmlns:r="http://schemas.openxmlformats.org/officeDocument/2006/relationships" type="chord" r:blip="">
                    <dgm:adjLst>
                      <dgm:adj idx="1" val="0"/>
                      <dgm:adj idx="2" val="180"/>
                    </dgm:adjLst>
                  </dgm:shape>
                </dgm:if>
                <dgm:if name="Name12" axis="followSib" ptType="node" func="cnt" op="equ" val="2">
                  <dgm:shape xmlns:r="http://schemas.openxmlformats.org/officeDocument/2006/relationships" type="chord" r:blip="">
                    <dgm:adjLst>
                      <dgm:adj idx="1" val="19.4712"/>
                      <dgm:adj idx="2" val="160.5288"/>
                    </dgm:adjLst>
                  </dgm:shape>
                </dgm:if>
                <dgm:if name="Name13" axis="followSib" ptType="node" func="cnt" op="equ" val="3">
                  <dgm:shape xmlns:r="http://schemas.openxmlformats.org/officeDocument/2006/relationships" type="chord" r:blip="">
                    <dgm:adjLst>
                      <dgm:adj idx="1" val="30"/>
                      <dgm:adj idx="2" val="150"/>
                    </dgm:adjLst>
                  </dgm:shape>
                </dgm:if>
                <dgm:if name="Name14" axis="followSib" ptType="node" func="cnt" op="equ" val="4">
                  <dgm:shape xmlns:r="http://schemas.openxmlformats.org/officeDocument/2006/relationships" type="chord" r:blip="">
                    <dgm:adjLst>
                      <dgm:adj idx="1" val="38.8699"/>
                      <dgm:adj idx="2" val="143.1301"/>
                    </dgm:adjLst>
                  </dgm:shape>
                </dgm:if>
                <dgm:if name="Name15" axis="followSib" ptType="node" func="cnt" op="equ" val="5">
                  <dgm:shape xmlns:r="http://schemas.openxmlformats.org/officeDocument/2006/relationships" type="chord" r:blip="">
                    <dgm:adjLst>
                      <dgm:adj idx="1" val="41.8103"/>
                      <dgm:adj idx="2" val="138.1897"/>
                    </dgm:adjLst>
                  </dgm:shape>
                </dgm:if>
                <dgm:else name="Name16">
                  <dgm:shape xmlns:r="http://schemas.openxmlformats.org/officeDocument/2006/relationships" type="chord" r:blip="">
                    <dgm:adjLst>
                      <dgm:adj idx="1" val="45.5847"/>
                      <dgm:adj idx="2" val="134.4153"/>
                    </dgm:adjLst>
                  </dgm:shape>
                </dgm:else>
              </dgm:choose>
            </dgm:if>
            <dgm:if name="Name17" axis="precedSib" ptType="node" func="cnt" op="equ" val="1">
              <dgm:choose name="Name18">
                <dgm:if name="Name19" axis="followSib" ptType="node" func="cnt" op="equ" val="0">
                  <dgm:shape xmlns:r="http://schemas.openxmlformats.org/officeDocument/2006/relationships" type="chord" r:blip="">
                    <dgm:adjLst>
                      <dgm:adj idx="1" val="-90"/>
                      <dgm:adj idx="2" val="-90"/>
                    </dgm:adjLst>
                  </dgm:shape>
                </dgm:if>
                <dgm:if name="Name20" axis="followSib" ptType="node" func="cnt" op="equ" val="1">
                  <dgm:shape xmlns:r="http://schemas.openxmlformats.org/officeDocument/2006/relationships" type="chord" r:blip="">
                    <dgm:adjLst>
                      <dgm:adj idx="1" val="-19.4712"/>
                      <dgm:adj idx="2" val="-160.5288"/>
                    </dgm:adjLst>
                  </dgm:shape>
                </dgm:if>
                <dgm:if name="Name21" axis="followSib" ptType="node" func="cnt" op="equ" val="2">
                  <dgm:shape xmlns:r="http://schemas.openxmlformats.org/officeDocument/2006/relationships" type="chord" r:blip="">
                    <dgm:adjLst>
                      <dgm:adj idx="1" val="0"/>
                      <dgm:adj idx="2" val="180"/>
                    </dgm:adjLst>
                  </dgm:shape>
                </dgm:if>
                <dgm:if name="Name22" axis="followSib" ptType="node" func="cnt" op="equ" val="3">
                  <dgm:shape xmlns:r="http://schemas.openxmlformats.org/officeDocument/2006/relationships" type="chord" r:blip="">
                    <dgm:adjLst>
                      <dgm:adj idx="1" val="11.537"/>
                      <dgm:adj idx="2" val="168.463"/>
                    </dgm:adjLst>
                  </dgm:shape>
                </dgm:if>
                <dgm:if name="Name23" axis="followSib" ptType="node" func="cnt" op="equ" val="4">
                  <dgm:shape xmlns:r="http://schemas.openxmlformats.org/officeDocument/2006/relationships" type="chord" r:blip="">
                    <dgm:adjLst>
                      <dgm:adj idx="1" val="19.4712"/>
                      <dgm:adj idx="2" val="160.5288"/>
                    </dgm:adjLst>
                  </dgm:shape>
                </dgm:if>
                <dgm:else name="Name24">
                  <dgm:shape xmlns:r="http://schemas.openxmlformats.org/officeDocument/2006/relationships" type="chord" r:blip="">
                    <dgm:adjLst>
                      <dgm:adj idx="1" val="25.3769"/>
                      <dgm:adj idx="2" val="154.6231"/>
                    </dgm:adjLst>
                  </dgm:shape>
                </dgm:else>
              </dgm:choose>
            </dgm:if>
            <dgm:if name="Name25" axis="precedSib" ptType="node" func="cnt" op="equ" val="2">
              <dgm:choose name="Name26">
                <dgm:if name="Name27" axis="followSib" ptType="node" func="cnt" op="equ" val="0">
                  <dgm:shape xmlns:r="http://schemas.openxmlformats.org/officeDocument/2006/relationships" type="chord" r:blip="">
                    <dgm:adjLst>
                      <dgm:adj idx="1" val="-90"/>
                      <dgm:adj idx="2" val="-90"/>
                    </dgm:adjLst>
                  </dgm:shape>
                </dgm:if>
                <dgm:if name="Name28" axis="followSib" ptType="node" func="cnt" op="equ" val="1">
                  <dgm:shape xmlns:r="http://schemas.openxmlformats.org/officeDocument/2006/relationships" type="chord" r:blip="">
                    <dgm:adjLst>
                      <dgm:adj idx="1" val="-30"/>
                      <dgm:adj idx="2" val="-150"/>
                    </dgm:adjLst>
                  </dgm:shape>
                </dgm:if>
                <dgm:if name="Name29" axis="followSib" ptType="node" func="cnt" op="equ" val="2">
                  <dgm:shape xmlns:r="http://schemas.openxmlformats.org/officeDocument/2006/relationships" type="chord" r:blip="">
                    <dgm:adjLst>
                      <dgm:adj idx="1" val="-11.537"/>
                      <dgm:adj idx="2" val="-168.463"/>
                    </dgm:adjLst>
                  </dgm:shape>
                </dgm:if>
                <dgm:if name="Name30" axis="followSib" ptType="node" func="cnt" op="equ" val="3">
                  <dgm:shape xmlns:r="http://schemas.openxmlformats.org/officeDocument/2006/relationships" type="chord" r:blip="">
                    <dgm:adjLst>
                      <dgm:adj idx="1" val="0"/>
                      <dgm:adj idx="2" val="180"/>
                    </dgm:adjLst>
                  </dgm:shape>
                </dgm:if>
                <dgm:else name="Name31">
                  <dgm:shape xmlns:r="http://schemas.openxmlformats.org/officeDocument/2006/relationships" type="chord" r:blip="">
                    <dgm:adjLst>
                      <dgm:adj idx="1" val="8.2133"/>
                      <dgm:adj idx="2" val="171.7867"/>
                    </dgm:adjLst>
                  </dgm:shape>
                </dgm:else>
              </dgm:choose>
            </dgm:if>
            <dgm:if name="Name32" axis="precedSib" ptType="node" func="cnt" op="equ" val="3">
              <dgm:choose name="Name33">
                <dgm:if name="Name34" axis="followSib" ptType="node" func="cnt" op="equ" val="0">
                  <dgm:shape xmlns:r="http://schemas.openxmlformats.org/officeDocument/2006/relationships" type="chord" r:blip="">
                    <dgm:adjLst>
                      <dgm:adj idx="1" val="-90"/>
                      <dgm:adj idx="2" val="-90"/>
                    </dgm:adjLst>
                  </dgm:shape>
                </dgm:if>
                <dgm:if name="Name35" axis="followSib" ptType="node" func="cnt" op="equ" val="1">
                  <dgm:shape xmlns:r="http://schemas.openxmlformats.org/officeDocument/2006/relationships" type="chord" r:blip="">
                    <dgm:adjLst>
                      <dgm:adj idx="1" val="-38.8699"/>
                      <dgm:adj idx="2" val="-143.1301"/>
                    </dgm:adjLst>
                  </dgm:shape>
                </dgm:if>
                <dgm:if name="Name36" axis="followSib" ptType="node" func="cnt" op="equ" val="2">
                  <dgm:shape xmlns:r="http://schemas.openxmlformats.org/officeDocument/2006/relationships" type="chord" r:blip="">
                    <dgm:adjLst>
                      <dgm:adj idx="1" val="-19.4712"/>
                      <dgm:adj idx="2" val="-160.5288"/>
                    </dgm:adjLst>
                  </dgm:shape>
                </dgm:if>
                <dgm:else name="Name37">
                  <dgm:shape xmlns:r="http://schemas.openxmlformats.org/officeDocument/2006/relationships" type="chord" r:blip="">
                    <dgm:adjLst>
                      <dgm:adj idx="1" val="-8.2133"/>
                      <dgm:adj idx="2" val="-171.7867"/>
                    </dgm:adjLst>
                  </dgm:shape>
                </dgm:else>
              </dgm:choose>
            </dgm:if>
            <dgm:if name="Name38" axis="precedSib" ptType="node" func="cnt" op="equ" val="4">
              <dgm:choose name="Name39">
                <dgm:if name="Name40" axis="followSib" ptType="node" func="cnt" op="equ" val="0">
                  <dgm:shape xmlns:r="http://schemas.openxmlformats.org/officeDocument/2006/relationships" type="chord" r:blip="">
                    <dgm:adjLst>
                      <dgm:adj idx="1" val="-90"/>
                      <dgm:adj idx="2" val="-90"/>
                    </dgm:adjLst>
                  </dgm:shape>
                </dgm:if>
                <dgm:if name="Name41" axis="followSib" ptType="node" func="cnt" op="equ" val="1">
                  <dgm:shape xmlns:r="http://schemas.openxmlformats.org/officeDocument/2006/relationships" type="chord" r:blip="">
                    <dgm:adjLst>
                      <dgm:adj idx="1" val="-41.8103"/>
                      <dgm:adj idx="2" val="-138.1897"/>
                    </dgm:adjLst>
                  </dgm:shape>
                </dgm:if>
                <dgm:else name="Name42">
                  <dgm:shape xmlns:r="http://schemas.openxmlformats.org/officeDocument/2006/relationships" type="chord" r:blip="">
                    <dgm:adjLst>
                      <dgm:adj idx="1" val="-25.3769"/>
                      <dgm:adj idx="2" val="-154.6231"/>
                    </dgm:adjLst>
                  </dgm:shape>
                </dgm:else>
              </dgm:choose>
            </dgm:if>
            <dgm:if name="Name43" axis="precedSib" ptType="node" func="cnt" op="equ" val="5">
              <dgm:choose name="Name44">
                <dgm:if name="Name45" axis="followSib" ptType="node" func="cnt" op="equ" val="0">
                  <dgm:shape xmlns:r="http://schemas.openxmlformats.org/officeDocument/2006/relationships" type="chord" r:blip="">
                    <dgm:adjLst>
                      <dgm:adj idx="1" val="-90"/>
                      <dgm:adj idx="2" val="-90"/>
                    </dgm:adjLst>
                  </dgm:shape>
                </dgm:if>
                <dgm:else name="Name46">
                  <dgm:shape xmlns:r="http://schemas.openxmlformats.org/officeDocument/2006/relationships" type="chord" r:blip="">
                    <dgm:adjLst>
                      <dgm:adj idx="1" val="-45.5847"/>
                      <dgm:adj idx="2" val="-134.4153"/>
                    </dgm:adjLst>
                  </dgm:shape>
                </dgm:else>
              </dgm:choose>
            </dgm:if>
            <dgm:else name="Name47">
              <dgm:shape xmlns:r="http://schemas.openxmlformats.org/officeDocument/2006/relationships" type="chord" r:blip="">
                <dgm:adjLst>
                  <dgm:adj idx="1" val="-90"/>
                  <dgm:adj idx="2" val="-90"/>
                </dgm:adjLst>
              </dgm:shape>
            </dgm:else>
          </dgm:choose>
          <dgm:presOf/>
        </dgm:layoutNode>
        <dgm:layoutNode name="Child" styleLbl="revTx">
          <dgm:varLst>
            <dgm:chMax val="0"/>
            <dgm:chPref val="0"/>
            <dgm:bulletEnabled val="1"/>
          </dgm:varLst>
          <dgm:choose name="Name48">
            <dgm:if name="Name49" func="var" arg="dir" op="equ" val="norm">
              <dgm:alg type="tx">
                <dgm:param type="parTxLTRAlign" val="l"/>
                <dgm:param type="parTxRTLAlign" val="l"/>
                <dgm:param type="txAnchorVert" val="t"/>
              </dgm:alg>
            </dgm:if>
            <dgm:else name="Name50">
              <dgm:alg type="tx">
                <dgm:param type="parTxLTRAlign" val="r"/>
                <dgm:param type="parTxRTLAlign" val="r"/>
                <dgm:param type="txAnchorVert" val="t"/>
              </dgm:alg>
            </dgm:else>
          </dgm:choose>
          <dgm:choose name="Name51">
            <dgm:if name="Name52" axis="ch" ptType="node" func="cnt" op="gte" val="1">
              <dgm:shape xmlns:r="http://schemas.openxmlformats.org/officeDocument/2006/relationships" type="rect" r:blip="">
                <dgm:adjLst/>
              </dgm:shape>
            </dgm:if>
            <dgm:else name="Name53">
              <dgm:shape xmlns:r="http://schemas.openxmlformats.org/officeDocument/2006/relationships" type="rect" r:blip="" hideGeom="1">
                <dgm:adjLst/>
              </dgm:shape>
            </dgm:else>
          </dgm:choose>
          <dgm:choose name="Name54">
            <dgm:if name="Name55" axis="ch" ptType="node" func="cnt" op="gte" val="1">
              <dgm:presOf axis="des" ptType="node"/>
            </dgm:if>
            <dgm:else name="Name56">
              <dgm:presOf/>
            </dgm:else>
          </dgm:choos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revTx">
          <dgm:varLst>
            <dgm:chMax val="1"/>
            <dgm:chPref val="1"/>
            <dgm:bulletEnabled val="1"/>
          </dgm:varLst>
          <dgm:choose name="Name57">
            <dgm:if name="Name58" func="var" arg="dir" op="equ" val="norm">
              <dgm:alg type="tx">
                <dgm:param type="parTxLTRAlign" val="l"/>
                <dgm:param type="parTxRTLAlign" val="l"/>
                <dgm:param type="shpTxLTRAlignCh" val="l"/>
                <dgm:param type="shpTxRTLAlignCh" val="l"/>
                <dgm:param type="txAnchorVert" val="b"/>
                <dgm:param type="txAnchorVertCh" val="b"/>
              </dgm:alg>
            </dgm:if>
            <dgm:else name="Name59">
              <dgm:alg type="tx">
                <dgm:param type="parTxLTRAlign" val="r"/>
                <dgm:param type="parTxRTLAlign" val="r"/>
                <dgm:param type="shpTxLTRAlignCh" val="r"/>
                <dgm:param type="shpTxRTLAlignCh" val="r"/>
                <dgm:param type="txAnchorVert" val="b"/>
                <dgm:param type="txAnchorVertCh" val="b"/>
              </dgm:alg>
            </dgm:else>
          </dgm:choose>
          <dgm:shape xmlns:r="http://schemas.openxmlformats.org/officeDocument/2006/relationships" type="rect" r:blip="">
            <dgm:adjLst/>
          </dgm:shape>
          <dgm:presOf axis="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085555-B1A6-4DFE-82F0-062FF7FFA4ED}" type="datetimeFigureOut">
              <a:rPr lang="en-US" smtClean="0"/>
              <a:t>8/16/2021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0A365-6831-4F78-AA71-9A29CA9A9B76}" type="slidenum">
              <a:rPr lang="en-US" smtClean="0"/>
              <a:t>‹#›</a:t>
            </a:fld>
            <a:endParaRPr lang="en-US"/>
          </a:p>
        </p:txBody>
      </p:sp>
    </p:spTree>
    <p:extLst>
      <p:ext uri="{BB962C8B-B14F-4D97-AF65-F5344CB8AC3E}">
        <p14:creationId xmlns:p14="http://schemas.microsoft.com/office/powerpoint/2010/main" val="1348096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Dixie fire started July 13. Has currently burned 570,000 acres and is still not contained. 640 acres in a square mile. 890 square miles. 30mile x 30mile. Beltway 8 is roughly 23x23</a:t>
            </a:r>
          </a:p>
        </p:txBody>
      </p:sp>
      <p:sp>
        <p:nvSpPr>
          <p:cNvPr id="4" name="Slide Number Placeholder 3"/>
          <p:cNvSpPr>
            <a:spLocks noGrp="1"/>
          </p:cNvSpPr>
          <p:nvPr>
            <p:ph type="sldNum" sz="quarter" idx="5"/>
          </p:nvPr>
        </p:nvSpPr>
        <p:spPr/>
        <p:txBody>
          <a:bodyPr/>
          <a:lstStyle/>
          <a:p>
            <a:fld id="{0560A365-6831-4F78-AA71-9A29CA9A9B76}" type="slidenum">
              <a:rPr lang="en-US" smtClean="0"/>
              <a:t>2</a:t>
            </a:fld>
            <a:endParaRPr lang="en-US"/>
          </a:p>
        </p:txBody>
      </p:sp>
    </p:spTree>
    <p:extLst>
      <p:ext uri="{BB962C8B-B14F-4D97-AF65-F5344CB8AC3E}">
        <p14:creationId xmlns:p14="http://schemas.microsoft.com/office/powerpoint/2010/main" val="1901978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0A365-6831-4F78-AA71-9A29CA9A9B76}" type="slidenum">
              <a:rPr lang="en-US" smtClean="0"/>
              <a:t>9</a:t>
            </a:fld>
            <a:endParaRPr lang="en-US"/>
          </a:p>
        </p:txBody>
      </p:sp>
    </p:spTree>
    <p:extLst>
      <p:ext uri="{BB962C8B-B14F-4D97-AF65-F5344CB8AC3E}">
        <p14:creationId xmlns:p14="http://schemas.microsoft.com/office/powerpoint/2010/main" val="361382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created a map to easily visualize the number of vaccine-related deaths across each state in the US using a library called </a:t>
            </a:r>
            <a:r>
              <a:rPr lang="en-US" dirty="0" err="1"/>
              <a:t>plotly.graph_objects</a:t>
            </a:r>
            <a:endParaRPr lang="en-US" dirty="0"/>
          </a:p>
          <a:p>
            <a:r>
              <a:rPr lang="en-US" dirty="0"/>
              <a:t>Unsurprisingly, these figures are the highest in states with the largest populations</a:t>
            </a:r>
          </a:p>
          <a:p>
            <a:r>
              <a:rPr lang="en-US" dirty="0"/>
              <a:t>California: 304 deaths, Florida: 192 deaths, Illinois and NY: 179 deaths each and Texas: 168 deaths</a:t>
            </a:r>
          </a:p>
          <a:p>
            <a:r>
              <a:rPr lang="en-US" dirty="0"/>
              <a:t>But do these states have the highest mortality rate? Let’s see... </a:t>
            </a:r>
          </a:p>
          <a:p>
            <a:endParaRPr lang="en-US" dirty="0"/>
          </a:p>
        </p:txBody>
      </p:sp>
      <p:sp>
        <p:nvSpPr>
          <p:cNvPr id="4" name="Slide Number Placeholder 3"/>
          <p:cNvSpPr>
            <a:spLocks noGrp="1"/>
          </p:cNvSpPr>
          <p:nvPr>
            <p:ph type="sldNum" sz="quarter" idx="5"/>
          </p:nvPr>
        </p:nvSpPr>
        <p:spPr/>
        <p:txBody>
          <a:bodyPr/>
          <a:lstStyle/>
          <a:p>
            <a:fld id="{0560A365-6831-4F78-AA71-9A29CA9A9B76}" type="slidenum">
              <a:rPr lang="en-US" smtClean="0"/>
              <a:t>10</a:t>
            </a:fld>
            <a:endParaRPr lang="en-US"/>
          </a:p>
        </p:txBody>
      </p:sp>
    </p:spTree>
    <p:extLst>
      <p:ext uri="{BB962C8B-B14F-4D97-AF65-F5344CB8AC3E}">
        <p14:creationId xmlns:p14="http://schemas.microsoft.com/office/powerpoint/2010/main" val="221103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4A2A6-F328-4E43-822E-417D9D64A4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B543B3-42BD-4F5F-8D46-613844BF0F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04D8F3-0756-4170-B778-71A9B78F68E2}"/>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CCD50B71-C37C-405B-A41A-070CCE3186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8899C9-490E-4CBB-9C05-F424B22AFA16}"/>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2563299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59AE7-F466-4516-B1DF-4F84AA858B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147C01-F826-4591-B74B-5D4C97777D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740D0-DD98-4D55-B528-8E09A40B22AA}"/>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B6CC86D7-330C-4285-8143-8D2FD2972D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917E62-FF4A-44DC-9D36-B84C57F59458}"/>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3656872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5D3F55-872D-4725-9D6D-8684AFC23E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E25715-33D3-4184-A09B-6177C61D5C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AF6C21-D518-4A7C-82F9-C51115282B14}"/>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BDDE8CAE-EB6E-49E1-B563-BA32506D77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3A92E2-55C4-4420-802F-4DBEF903795C}"/>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2565171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67F0-FBB1-4428-B1B7-74A0FE4888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21F221-2822-434D-A9E9-02385E56BF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72B383-1639-4E71-8225-E2DC6B7CB113}"/>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0C5283AC-AC06-4FD4-BADD-E74E68C067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019681-059F-4E77-9A67-F6187D6080CA}"/>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3320414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E9BC-C102-4D30-AD6E-204CFCC276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640C5B-F4C7-41BC-BA0D-6F3D094D7C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38F4B6-0262-4BA3-98FE-7001E20CC2CF}"/>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2E9746F8-C2D3-4EC7-80B0-BFCD01E257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C2D70D-91D8-4298-93A2-CD809BF72537}"/>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951884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44D64-73F7-4CCC-9E99-2BDBF3B1D2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3A43B2-0D73-4AFD-A9D1-F8019BC873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9F1C1E-F776-432E-9685-7D27E6DFB4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A8659E-0AFA-4141-B65F-C37EF8443004}"/>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6" name="Footer Placeholder 5">
            <a:extLst>
              <a:ext uri="{FF2B5EF4-FFF2-40B4-BE49-F238E27FC236}">
                <a16:creationId xmlns:a16="http://schemas.microsoft.com/office/drawing/2014/main" id="{B97DE73C-5628-4074-A5C8-01EFA071A6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9CA053-95BB-4665-92D1-C98EB64B39BB}"/>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121962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D5D0E-50C2-4603-9387-A0D2DA7D30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55EE6CA-65D7-42A7-8FF4-4A4D263A14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AD3671-9E0A-4AD4-8050-E5E437A49B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EA00BCC-7EE6-4B15-B919-0CB18A22A8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5E1C5C-DA01-40B0-BA26-0794A8774B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423A94-3CA7-4D25-899B-B97C257EE46B}"/>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8" name="Footer Placeholder 7">
            <a:extLst>
              <a:ext uri="{FF2B5EF4-FFF2-40B4-BE49-F238E27FC236}">
                <a16:creationId xmlns:a16="http://schemas.microsoft.com/office/drawing/2014/main" id="{9DDF2447-26FA-4244-9262-B879645814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91EE02-8AD4-42D9-99D8-DCB268E5C855}"/>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3725690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3A90B-CFE2-4ABE-9B1D-4C27A168CB4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1D4E78-A1F5-44E9-A446-A4BDFC247477}"/>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4" name="Footer Placeholder 3">
            <a:extLst>
              <a:ext uri="{FF2B5EF4-FFF2-40B4-BE49-F238E27FC236}">
                <a16:creationId xmlns:a16="http://schemas.microsoft.com/office/drawing/2014/main" id="{961D3CE1-7DF7-430D-A3C5-CC4ACC1DE8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D739E3-5825-48B8-8C21-95FD6EF4D94B}"/>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196053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FBE1C6-69C9-4425-AB50-27B5510E65C9}"/>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3" name="Footer Placeholder 2">
            <a:extLst>
              <a:ext uri="{FF2B5EF4-FFF2-40B4-BE49-F238E27FC236}">
                <a16:creationId xmlns:a16="http://schemas.microsoft.com/office/drawing/2014/main" id="{8992A582-96EF-439D-B289-194043D937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5455A0-81DA-4D9B-A610-BCBB73D59B16}"/>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4232811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E0CC-7189-489B-AFA7-EEE19161E5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AFA1C8-6270-4810-AEB6-C70013019F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C25EDC-A7AF-4D2F-BD21-1394E67175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3FC854-3664-4EA3-8EA4-CE9CAEBA8A72}"/>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6" name="Footer Placeholder 5">
            <a:extLst>
              <a:ext uri="{FF2B5EF4-FFF2-40B4-BE49-F238E27FC236}">
                <a16:creationId xmlns:a16="http://schemas.microsoft.com/office/drawing/2014/main" id="{B6FFD43E-9B7B-4907-AD98-6A196F1362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D1678-1ABF-46E4-893B-672AFAF17BE1}"/>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3798556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EB59-EF95-4E0F-8E19-3E348E1415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930A14-E08B-40D5-859B-97D12814C7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24F104-F59E-4304-A822-6EE72A06F6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C7C9D-3311-45A8-AF43-E989A69F026E}"/>
              </a:ext>
            </a:extLst>
          </p:cNvPr>
          <p:cNvSpPr>
            <a:spLocks noGrp="1"/>
          </p:cNvSpPr>
          <p:nvPr>
            <p:ph type="dt" sz="half" idx="10"/>
          </p:nvPr>
        </p:nvSpPr>
        <p:spPr/>
        <p:txBody>
          <a:bodyPr/>
          <a:lstStyle/>
          <a:p>
            <a:fld id="{1E1AE817-2CFC-45E9-8AFA-22535502E9D7}" type="datetimeFigureOut">
              <a:rPr lang="en-US" smtClean="0"/>
              <a:t>8/16/2021</a:t>
            </a:fld>
            <a:endParaRPr lang="en-US"/>
          </a:p>
        </p:txBody>
      </p:sp>
      <p:sp>
        <p:nvSpPr>
          <p:cNvPr id="6" name="Footer Placeholder 5">
            <a:extLst>
              <a:ext uri="{FF2B5EF4-FFF2-40B4-BE49-F238E27FC236}">
                <a16:creationId xmlns:a16="http://schemas.microsoft.com/office/drawing/2014/main" id="{EAE6FCF8-8007-4DB1-841F-64972A05DB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74EA87-2B99-407F-BF66-A21D690EFAD9}"/>
              </a:ext>
            </a:extLst>
          </p:cNvPr>
          <p:cNvSpPr>
            <a:spLocks noGrp="1"/>
          </p:cNvSpPr>
          <p:nvPr>
            <p:ph type="sldNum" sz="quarter" idx="12"/>
          </p:nvPr>
        </p:nvSpPr>
        <p:spPr/>
        <p:txBody>
          <a:bodyPr/>
          <a:lstStyle/>
          <a:p>
            <a:fld id="{6268E72E-0AAA-4AC2-A2D6-CAC6DA250625}" type="slidenum">
              <a:rPr lang="en-US" smtClean="0"/>
              <a:t>‹#›</a:t>
            </a:fld>
            <a:endParaRPr lang="en-US"/>
          </a:p>
        </p:txBody>
      </p:sp>
    </p:spTree>
    <p:extLst>
      <p:ext uri="{BB962C8B-B14F-4D97-AF65-F5344CB8AC3E}">
        <p14:creationId xmlns:p14="http://schemas.microsoft.com/office/powerpoint/2010/main" val="2926034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2A4FC5-BC26-4CD7-9F22-6B0A4A1D6E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9F2C58-66C5-419C-8417-EFAB8AFDF6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1451EC-6D83-4D66-91A9-BF51234DCD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1AE817-2CFC-45E9-8AFA-22535502E9D7}" type="datetimeFigureOut">
              <a:rPr lang="en-US" smtClean="0"/>
              <a:t>8/16/2021</a:t>
            </a:fld>
            <a:endParaRPr lang="en-US"/>
          </a:p>
        </p:txBody>
      </p:sp>
      <p:sp>
        <p:nvSpPr>
          <p:cNvPr id="5" name="Footer Placeholder 4">
            <a:extLst>
              <a:ext uri="{FF2B5EF4-FFF2-40B4-BE49-F238E27FC236}">
                <a16:creationId xmlns:a16="http://schemas.microsoft.com/office/drawing/2014/main" id="{7978AED0-8CBC-48D0-8A77-E707916D64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17356C1-7AE9-4E2C-8C6F-88A1850014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68E72E-0AAA-4AC2-A2D6-CAC6DA250625}" type="slidenum">
              <a:rPr lang="en-US" smtClean="0"/>
              <a:t>‹#›</a:t>
            </a:fld>
            <a:endParaRPr lang="en-US"/>
          </a:p>
        </p:txBody>
      </p:sp>
    </p:spTree>
    <p:extLst>
      <p:ext uri="{BB962C8B-B14F-4D97-AF65-F5344CB8AC3E}">
        <p14:creationId xmlns:p14="http://schemas.microsoft.com/office/powerpoint/2010/main" val="3247073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07931A-3A36-4E04-830D-2689754445EE}"/>
              </a:ext>
            </a:extLst>
          </p:cNvPr>
          <p:cNvSpPr>
            <a:spLocks noGrp="1"/>
          </p:cNvSpPr>
          <p:nvPr>
            <p:ph type="ctrTitle"/>
          </p:nvPr>
        </p:nvSpPr>
        <p:spPr>
          <a:xfrm>
            <a:off x="685017" y="1886673"/>
            <a:ext cx="7372274" cy="2360091"/>
          </a:xfrm>
        </p:spPr>
        <p:txBody>
          <a:bodyPr vert="horz" lIns="91440" tIns="45720" rIns="91440" bIns="45720" rtlCol="0" anchor="ctr">
            <a:normAutofit/>
          </a:bodyPr>
          <a:lstStyle/>
          <a:p>
            <a:pPr algn="l"/>
            <a:r>
              <a:rPr lang="en-US" sz="4800" b="1" kern="1200" dirty="0">
                <a:solidFill>
                  <a:schemeClr val="tx1"/>
                </a:solidFill>
                <a:latin typeface="+mj-lt"/>
                <a:ea typeface="+mj-ea"/>
                <a:cs typeface="+mj-cs"/>
              </a:rPr>
              <a:t>California Wildfires</a:t>
            </a:r>
            <a:br>
              <a:rPr lang="en-US" sz="2800" b="1" kern="1200" dirty="0">
                <a:solidFill>
                  <a:schemeClr val="tx1"/>
                </a:solidFill>
                <a:latin typeface="+mj-lt"/>
                <a:ea typeface="+mj-ea"/>
                <a:cs typeface="+mj-cs"/>
              </a:rPr>
            </a:br>
            <a:r>
              <a:rPr lang="en-US" sz="2800" b="1" kern="1200" dirty="0">
                <a:solidFill>
                  <a:schemeClr val="tx1"/>
                </a:solidFill>
                <a:latin typeface="+mj-lt"/>
                <a:ea typeface="+mj-ea"/>
                <a:cs typeface="+mj-cs"/>
              </a:rPr>
              <a:t>Visualizing a decade of destruction</a:t>
            </a:r>
            <a:endParaRPr lang="en-US" sz="4800" b="1" kern="1200" dirty="0">
              <a:solidFill>
                <a:schemeClr val="tx1"/>
              </a:solidFill>
              <a:latin typeface="+mj-lt"/>
              <a:ea typeface="+mj-ea"/>
              <a:cs typeface="+mj-cs"/>
            </a:endParaRPr>
          </a:p>
        </p:txBody>
      </p:sp>
      <p:sp>
        <p:nvSpPr>
          <p:cNvPr id="6" name="Subtitle 5">
            <a:extLst>
              <a:ext uri="{FF2B5EF4-FFF2-40B4-BE49-F238E27FC236}">
                <a16:creationId xmlns:a16="http://schemas.microsoft.com/office/drawing/2014/main" id="{DB32A2BF-4CEB-4EE2-BB60-0F7AA02EDE80}"/>
              </a:ext>
            </a:extLst>
          </p:cNvPr>
          <p:cNvSpPr>
            <a:spLocks noGrp="1"/>
          </p:cNvSpPr>
          <p:nvPr>
            <p:ph type="subTitle" idx="1"/>
          </p:nvPr>
        </p:nvSpPr>
        <p:spPr>
          <a:xfrm>
            <a:off x="685017" y="3051298"/>
            <a:ext cx="6467867" cy="3450613"/>
          </a:xfrm>
        </p:spPr>
        <p:txBody>
          <a:bodyPr vert="horz" lIns="91440" tIns="45720" rIns="91440" bIns="45720" rtlCol="0" anchor="ctr">
            <a:normAutofit/>
          </a:bodyPr>
          <a:lstStyle/>
          <a:p>
            <a:pPr algn="l"/>
            <a:r>
              <a:rPr lang="en-US" dirty="0"/>
              <a:t>Project 3, Group 2</a:t>
            </a:r>
          </a:p>
          <a:p>
            <a:pPr algn="l">
              <a:lnSpc>
                <a:spcPct val="100000"/>
              </a:lnSpc>
              <a:spcBef>
                <a:spcPts val="0"/>
              </a:spcBef>
            </a:pPr>
            <a:r>
              <a:rPr lang="en-US" sz="1800" dirty="0"/>
              <a:t>Iryna</a:t>
            </a:r>
          </a:p>
          <a:p>
            <a:pPr algn="l">
              <a:lnSpc>
                <a:spcPct val="100000"/>
              </a:lnSpc>
              <a:spcBef>
                <a:spcPts val="0"/>
              </a:spcBef>
            </a:pPr>
            <a:r>
              <a:rPr lang="en-US" sz="1800" dirty="0"/>
              <a:t>Julio </a:t>
            </a:r>
          </a:p>
          <a:p>
            <a:pPr algn="l">
              <a:lnSpc>
                <a:spcPct val="100000"/>
              </a:lnSpc>
              <a:spcBef>
                <a:spcPts val="0"/>
              </a:spcBef>
            </a:pPr>
            <a:r>
              <a:rPr lang="en-US" sz="1800" dirty="0"/>
              <a:t>Elijah</a:t>
            </a:r>
          </a:p>
          <a:p>
            <a:pPr algn="l">
              <a:lnSpc>
                <a:spcPct val="100000"/>
              </a:lnSpc>
              <a:spcBef>
                <a:spcPts val="0"/>
              </a:spcBef>
            </a:pPr>
            <a:r>
              <a:rPr lang="en-US" sz="1800" dirty="0"/>
              <a:t>Joe</a:t>
            </a:r>
          </a:p>
        </p:txBody>
      </p:sp>
      <p:sp>
        <p:nvSpPr>
          <p:cNvPr id="12" name="Rectangle 11">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rgbClr val="1A4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Icon&#10;&#10;Description automatically generated">
            <a:extLst>
              <a:ext uri="{FF2B5EF4-FFF2-40B4-BE49-F238E27FC236}">
                <a16:creationId xmlns:a16="http://schemas.microsoft.com/office/drawing/2014/main" id="{00784BB4-6801-4D2C-8FD0-6773CCA9AF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4442" y="3317516"/>
            <a:ext cx="1462088" cy="222968"/>
          </a:xfrm>
          <a:prstGeom prst="rect">
            <a:avLst/>
          </a:prstGeom>
        </p:spPr>
      </p:pic>
    </p:spTree>
    <p:extLst>
      <p:ext uri="{BB962C8B-B14F-4D97-AF65-F5344CB8AC3E}">
        <p14:creationId xmlns:p14="http://schemas.microsoft.com/office/powerpoint/2010/main" val="134324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E6271F-887D-43DA-AD8D-3AEFFAEA9959}"/>
              </a:ext>
            </a:extLst>
          </p:cNvPr>
          <p:cNvSpPr/>
          <p:nvPr/>
        </p:nvSpPr>
        <p:spPr>
          <a:xfrm>
            <a:off x="51155" y="233956"/>
            <a:ext cx="12192000" cy="993195"/>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7">
            <a:extLst>
              <a:ext uri="{FF2B5EF4-FFF2-40B4-BE49-F238E27FC236}">
                <a16:creationId xmlns:a16="http://schemas.microsoft.com/office/drawing/2014/main" id="{5190FFC5-BDA6-4543-99FD-FE483C9E76AE}"/>
              </a:ext>
            </a:extLst>
          </p:cNvPr>
          <p:cNvSpPr txBox="1">
            <a:spLocks/>
          </p:cNvSpPr>
          <p:nvPr/>
        </p:nvSpPr>
        <p:spPr>
          <a:xfrm>
            <a:off x="838200" y="6137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Visualizations</a:t>
            </a:r>
          </a:p>
        </p:txBody>
      </p:sp>
      <p:sp>
        <p:nvSpPr>
          <p:cNvPr id="3" name="Speech Bubble: Rectangle 2">
            <a:extLst>
              <a:ext uri="{FF2B5EF4-FFF2-40B4-BE49-F238E27FC236}">
                <a16:creationId xmlns:a16="http://schemas.microsoft.com/office/drawing/2014/main" id="{BA746E49-0FB1-464A-8526-261DF8754ACE}"/>
              </a:ext>
            </a:extLst>
          </p:cNvPr>
          <p:cNvSpPr/>
          <p:nvPr/>
        </p:nvSpPr>
        <p:spPr>
          <a:xfrm>
            <a:off x="3225346" y="1541715"/>
            <a:ext cx="2844817" cy="1683577"/>
          </a:xfrm>
          <a:prstGeom prst="wedgeRectCallout">
            <a:avLst>
              <a:gd name="adj1" fmla="val -62351"/>
              <a:gd name="adj2" fmla="val 25135"/>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solidFill>
                  <a:schemeClr val="tx1"/>
                </a:solidFill>
              </a:rPr>
              <a:t>Longest running fires selectable by year with pop-ups containing specific duration</a:t>
            </a:r>
          </a:p>
        </p:txBody>
      </p:sp>
      <p:sp>
        <p:nvSpPr>
          <p:cNvPr id="9" name="Speech Bubble: Rectangle 8">
            <a:extLst>
              <a:ext uri="{FF2B5EF4-FFF2-40B4-BE49-F238E27FC236}">
                <a16:creationId xmlns:a16="http://schemas.microsoft.com/office/drawing/2014/main" id="{BC595080-54A3-40D8-9D5D-C45B7FC5B7B4}"/>
              </a:ext>
            </a:extLst>
          </p:cNvPr>
          <p:cNvSpPr/>
          <p:nvPr/>
        </p:nvSpPr>
        <p:spPr>
          <a:xfrm>
            <a:off x="51155" y="4578445"/>
            <a:ext cx="2251133" cy="1825006"/>
          </a:xfrm>
          <a:prstGeom prst="wedgeRectCallout">
            <a:avLst>
              <a:gd name="adj1" fmla="val 72320"/>
              <a:gd name="adj2" fmla="val 2226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solidFill>
                  <a:schemeClr val="tx1"/>
                </a:solidFill>
              </a:rPr>
              <a:t>Largest fires selectable by year with pop-ups containing total acreage</a:t>
            </a:r>
          </a:p>
        </p:txBody>
      </p:sp>
      <p:sp>
        <p:nvSpPr>
          <p:cNvPr id="10" name="Speech Bubble: Rectangle 9">
            <a:extLst>
              <a:ext uri="{FF2B5EF4-FFF2-40B4-BE49-F238E27FC236}">
                <a16:creationId xmlns:a16="http://schemas.microsoft.com/office/drawing/2014/main" id="{5B9B0B4D-6541-440C-94E7-286FD0B33FB8}"/>
              </a:ext>
            </a:extLst>
          </p:cNvPr>
          <p:cNvSpPr/>
          <p:nvPr/>
        </p:nvSpPr>
        <p:spPr>
          <a:xfrm>
            <a:off x="5690291" y="3429000"/>
            <a:ext cx="1550861" cy="2739465"/>
          </a:xfrm>
          <a:prstGeom prst="wedgeRectCallout">
            <a:avLst>
              <a:gd name="adj1" fmla="val 66143"/>
              <a:gd name="adj2" fmla="val 4309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solidFill>
                  <a:schemeClr val="tx1"/>
                </a:solidFill>
              </a:rPr>
              <a:t>Map of fire locations, selectable for individual years or all available data, sized by acreage multiplied by 100</a:t>
            </a:r>
          </a:p>
        </p:txBody>
      </p:sp>
      <p:pic>
        <p:nvPicPr>
          <p:cNvPr id="12" name="Picture 11">
            <a:extLst>
              <a:ext uri="{FF2B5EF4-FFF2-40B4-BE49-F238E27FC236}">
                <a16:creationId xmlns:a16="http://schemas.microsoft.com/office/drawing/2014/main" id="{41D75479-B09A-4D6A-9883-B863DCEAC447}"/>
              </a:ext>
            </a:extLst>
          </p:cNvPr>
          <p:cNvPicPr>
            <a:picLocks noChangeAspect="1"/>
          </p:cNvPicPr>
          <p:nvPr/>
        </p:nvPicPr>
        <p:blipFill>
          <a:blip r:embed="rId3"/>
          <a:stretch>
            <a:fillRect/>
          </a:stretch>
        </p:blipFill>
        <p:spPr>
          <a:xfrm>
            <a:off x="295845" y="1559519"/>
            <a:ext cx="2006443" cy="2276475"/>
          </a:xfrm>
          <a:prstGeom prst="rect">
            <a:avLst/>
          </a:prstGeom>
        </p:spPr>
      </p:pic>
      <p:pic>
        <p:nvPicPr>
          <p:cNvPr id="14" name="Picture 13">
            <a:extLst>
              <a:ext uri="{FF2B5EF4-FFF2-40B4-BE49-F238E27FC236}">
                <a16:creationId xmlns:a16="http://schemas.microsoft.com/office/drawing/2014/main" id="{6E855A95-48BF-4659-896F-C33D76AA2648}"/>
              </a:ext>
            </a:extLst>
          </p:cNvPr>
          <p:cNvPicPr>
            <a:picLocks noChangeAspect="1"/>
          </p:cNvPicPr>
          <p:nvPr/>
        </p:nvPicPr>
        <p:blipFill>
          <a:blip r:embed="rId4"/>
          <a:stretch>
            <a:fillRect/>
          </a:stretch>
        </p:blipFill>
        <p:spPr>
          <a:xfrm>
            <a:off x="2976938" y="3429000"/>
            <a:ext cx="2425122" cy="3262312"/>
          </a:xfrm>
          <a:prstGeom prst="rect">
            <a:avLst/>
          </a:prstGeom>
        </p:spPr>
      </p:pic>
      <p:pic>
        <p:nvPicPr>
          <p:cNvPr id="18" name="Picture 17">
            <a:extLst>
              <a:ext uri="{FF2B5EF4-FFF2-40B4-BE49-F238E27FC236}">
                <a16:creationId xmlns:a16="http://schemas.microsoft.com/office/drawing/2014/main" id="{B56A2171-1C3B-4345-AAC7-5FF7404ECB3B}"/>
              </a:ext>
            </a:extLst>
          </p:cNvPr>
          <p:cNvPicPr>
            <a:picLocks noChangeAspect="1"/>
          </p:cNvPicPr>
          <p:nvPr/>
        </p:nvPicPr>
        <p:blipFill>
          <a:blip r:embed="rId5"/>
          <a:stretch>
            <a:fillRect/>
          </a:stretch>
        </p:blipFill>
        <p:spPr>
          <a:xfrm>
            <a:off x="7505869" y="1227151"/>
            <a:ext cx="4686131" cy="5630849"/>
          </a:xfrm>
          <a:prstGeom prst="rect">
            <a:avLst/>
          </a:prstGeom>
        </p:spPr>
      </p:pic>
    </p:spTree>
    <p:extLst>
      <p:ext uri="{BB962C8B-B14F-4D97-AF65-F5344CB8AC3E}">
        <p14:creationId xmlns:p14="http://schemas.microsoft.com/office/powerpoint/2010/main" val="2371433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C3BFC4-F9DE-4D2D-B248-5E4385B553D0}"/>
              </a:ext>
            </a:extLst>
          </p:cNvPr>
          <p:cNvSpPr/>
          <p:nvPr/>
        </p:nvSpPr>
        <p:spPr>
          <a:xfrm>
            <a:off x="0" y="268364"/>
            <a:ext cx="12192000" cy="993195"/>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037C85-A2A4-4EE4-A9E9-369973460DF7}"/>
              </a:ext>
            </a:extLst>
          </p:cNvPr>
          <p:cNvSpPr>
            <a:spLocks noGrp="1"/>
          </p:cNvSpPr>
          <p:nvPr>
            <p:ph type="title"/>
          </p:nvPr>
        </p:nvSpPr>
        <p:spPr>
          <a:xfrm>
            <a:off x="838200" y="102179"/>
            <a:ext cx="10515600" cy="1325563"/>
          </a:xfrm>
        </p:spPr>
        <p:txBody>
          <a:bodyPr>
            <a:normAutofit/>
          </a:bodyPr>
          <a:lstStyle/>
          <a:p>
            <a:pPr algn="ctr"/>
            <a:r>
              <a:rPr lang="en-US" sz="3200" b="1" dirty="0">
                <a:solidFill>
                  <a:schemeClr val="bg1"/>
                </a:solidFill>
              </a:rPr>
              <a:t>Key Points and Takeaways</a:t>
            </a:r>
          </a:p>
        </p:txBody>
      </p:sp>
      <p:sp>
        <p:nvSpPr>
          <p:cNvPr id="3" name="Content Placeholder 2">
            <a:extLst>
              <a:ext uri="{FF2B5EF4-FFF2-40B4-BE49-F238E27FC236}">
                <a16:creationId xmlns:a16="http://schemas.microsoft.com/office/drawing/2014/main" id="{496E6EA2-2D31-4F37-850B-49843C386F95}"/>
              </a:ext>
            </a:extLst>
          </p:cNvPr>
          <p:cNvSpPr>
            <a:spLocks noGrp="1"/>
          </p:cNvSpPr>
          <p:nvPr>
            <p:ph idx="1"/>
          </p:nvPr>
        </p:nvSpPr>
        <p:spPr>
          <a:xfrm>
            <a:off x="838200" y="1352550"/>
            <a:ext cx="10515600" cy="5403271"/>
          </a:xfrm>
        </p:spPr>
        <p:txBody>
          <a:bodyPr>
            <a:normAutofit fontScale="70000" lnSpcReduction="20000"/>
          </a:bodyPr>
          <a:lstStyle/>
          <a:p>
            <a:r>
              <a:rPr lang="en-US" dirty="0"/>
              <a:t>Fire is a natural phenomena exacerbated in the American West by a century of suppression, changing density of fuels, development and increased wildland/urban interface, and changing climate.</a:t>
            </a:r>
          </a:p>
          <a:p>
            <a:r>
              <a:rPr lang="en-US" dirty="0"/>
              <a:t>Understanding the impact of fire can be enhanced through visualization of data.</a:t>
            </a:r>
          </a:p>
          <a:p>
            <a:r>
              <a:rPr lang="en-US" dirty="0"/>
              <a:t>Scale is difficult to comprehend based solely on a number. What does 570,000 acres look like?</a:t>
            </a:r>
          </a:p>
          <a:p>
            <a:r>
              <a:rPr lang="en-US" dirty="0"/>
              <a:t>Immediately we see three distinct visually compelling, conclusory connections to the data.</a:t>
            </a:r>
          </a:p>
          <a:p>
            <a:r>
              <a:rPr lang="en-US" dirty="0"/>
              <a:t>The Central Valley doesn’t burn, or  “Nothing grows in death valley.”</a:t>
            </a:r>
          </a:p>
          <a:p>
            <a:r>
              <a:rPr lang="en-US" dirty="0"/>
              <a:t>Fires overlap with major metropolitan areas along the coast, or “It’s not just the distant mountains that burn.”</a:t>
            </a:r>
          </a:p>
          <a:p>
            <a:r>
              <a:rPr lang="en-US" dirty="0"/>
              <a:t>In aggregate, fire numbers and size have increased over the years the data set spans, or “It’s getting worse.”</a:t>
            </a:r>
          </a:p>
          <a:p>
            <a:r>
              <a:rPr lang="en-US" dirty="0"/>
              <a:t>The visual connection created through mapping begs additional questions beyond the scope and time of this project.</a:t>
            </a:r>
          </a:p>
          <a:p>
            <a:pPr lvl="1"/>
            <a:r>
              <a:rPr lang="en-US" dirty="0"/>
              <a:t>What about accurate fire perimeter maps instead of circles scaled to the total acreage?</a:t>
            </a:r>
          </a:p>
          <a:p>
            <a:pPr lvl="1"/>
            <a:r>
              <a:rPr lang="en-US" dirty="0"/>
              <a:t>What about weather data, specifically drought years?</a:t>
            </a:r>
          </a:p>
          <a:p>
            <a:pPr lvl="1"/>
            <a:r>
              <a:rPr lang="en-US" dirty="0"/>
              <a:t>What do other states look like?</a:t>
            </a:r>
          </a:p>
          <a:p>
            <a:pPr lvl="1"/>
            <a:endParaRPr lang="en-US" dirty="0"/>
          </a:p>
          <a:p>
            <a:r>
              <a:rPr lang="en-US" dirty="0"/>
              <a:t>Questions and/or Comments?</a:t>
            </a:r>
          </a:p>
          <a:p>
            <a:endParaRPr lang="en-US" dirty="0"/>
          </a:p>
          <a:p>
            <a:endParaRPr lang="en-US" dirty="0"/>
          </a:p>
        </p:txBody>
      </p:sp>
    </p:spTree>
    <p:extLst>
      <p:ext uri="{BB962C8B-B14F-4D97-AF65-F5344CB8AC3E}">
        <p14:creationId xmlns:p14="http://schemas.microsoft.com/office/powerpoint/2010/main" val="2220566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22">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Title 6">
            <a:extLst>
              <a:ext uri="{FF2B5EF4-FFF2-40B4-BE49-F238E27FC236}">
                <a16:creationId xmlns:a16="http://schemas.microsoft.com/office/drawing/2014/main" id="{491E654A-8F58-4478-A81A-4B3126E10187}"/>
              </a:ext>
            </a:extLst>
          </p:cNvPr>
          <p:cNvSpPr>
            <a:spLocks noGrp="1"/>
          </p:cNvSpPr>
          <p:nvPr>
            <p:ph type="title"/>
          </p:nvPr>
        </p:nvSpPr>
        <p:spPr>
          <a:xfrm>
            <a:off x="885720" y="1130618"/>
            <a:ext cx="10264697" cy="1047750"/>
          </a:xfrm>
        </p:spPr>
        <p:txBody>
          <a:bodyPr>
            <a:noAutofit/>
          </a:bodyPr>
          <a:lstStyle/>
          <a:p>
            <a:r>
              <a:rPr lang="en-US" sz="2400" dirty="0">
                <a:solidFill>
                  <a:srgbClr val="FFFFFF"/>
                </a:solidFill>
              </a:rPr>
              <a:t>Images of the Dixie Fire in Northern California have dominated news stories for the last month. How can we visualize what is happening with wildfire in California interactively in an accessible format?</a:t>
            </a:r>
          </a:p>
        </p:txBody>
      </p:sp>
      <p:sp>
        <p:nvSpPr>
          <p:cNvPr id="8" name="Content Placeholder 7">
            <a:extLst>
              <a:ext uri="{FF2B5EF4-FFF2-40B4-BE49-F238E27FC236}">
                <a16:creationId xmlns:a16="http://schemas.microsoft.com/office/drawing/2014/main" id="{10597CA5-6696-487E-99BC-8635926B1D1A}"/>
              </a:ext>
            </a:extLst>
          </p:cNvPr>
          <p:cNvSpPr>
            <a:spLocks noGrp="1"/>
          </p:cNvSpPr>
          <p:nvPr>
            <p:ph idx="1"/>
          </p:nvPr>
        </p:nvSpPr>
        <p:spPr>
          <a:xfrm>
            <a:off x="1243488" y="2812886"/>
            <a:ext cx="9708995" cy="4045114"/>
          </a:xfrm>
        </p:spPr>
        <p:txBody>
          <a:bodyPr anchor="ctr">
            <a:normAutofit/>
          </a:bodyPr>
          <a:lstStyle/>
          <a:p>
            <a:pPr marL="457200" indent="-457200">
              <a:buAutoNum type="arabicPeriod"/>
            </a:pPr>
            <a:r>
              <a:rPr lang="en-US" sz="2400" dirty="0"/>
              <a:t>One fire doesn’t tell a story.</a:t>
            </a:r>
          </a:p>
          <a:p>
            <a:pPr marL="457200" indent="-457200">
              <a:buAutoNum type="arabicPeriod"/>
            </a:pPr>
            <a:r>
              <a:rPr lang="en-US" sz="2400" dirty="0"/>
              <a:t>Seven years of fire records mapped across the State of California with interactive drop-down menus showing all fires in terms of acreage and duration does.</a:t>
            </a:r>
          </a:p>
          <a:p>
            <a:pPr marL="457200" indent="-457200">
              <a:buAutoNum type="arabicPeriod"/>
            </a:pPr>
            <a:r>
              <a:rPr lang="en-US" sz="2400" dirty="0"/>
              <a:t>User interface facilitates exploration of a dataset containing all fires from 2013 through 2019 by duration and size and mapped location.</a:t>
            </a:r>
          </a:p>
          <a:p>
            <a:pPr marL="457200" indent="-457200">
              <a:buAutoNum type="arabicPeriod"/>
            </a:pPr>
            <a:endParaRPr lang="en-US" sz="2400" dirty="0"/>
          </a:p>
          <a:p>
            <a:pPr lvl="1"/>
            <a:endParaRPr lang="en-US" dirty="0"/>
          </a:p>
          <a:p>
            <a:endParaRPr lang="en-US" sz="2400" dirty="0"/>
          </a:p>
        </p:txBody>
      </p:sp>
      <p:sp>
        <p:nvSpPr>
          <p:cNvPr id="10" name="Title 6">
            <a:extLst>
              <a:ext uri="{FF2B5EF4-FFF2-40B4-BE49-F238E27FC236}">
                <a16:creationId xmlns:a16="http://schemas.microsoft.com/office/drawing/2014/main" id="{92A74731-BE5E-4BBA-BA01-2DB58A045444}"/>
              </a:ext>
            </a:extLst>
          </p:cNvPr>
          <p:cNvSpPr txBox="1">
            <a:spLocks/>
          </p:cNvSpPr>
          <p:nvPr/>
        </p:nvSpPr>
        <p:spPr>
          <a:xfrm>
            <a:off x="640082" y="409950"/>
            <a:ext cx="10889508" cy="104775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FFFF"/>
                </a:solidFill>
              </a:rPr>
              <a:t>It feels like everything out West is on fire. Especially in California.</a:t>
            </a:r>
          </a:p>
        </p:txBody>
      </p:sp>
    </p:spTree>
    <p:extLst>
      <p:ext uri="{BB962C8B-B14F-4D97-AF65-F5344CB8AC3E}">
        <p14:creationId xmlns:p14="http://schemas.microsoft.com/office/powerpoint/2010/main" val="1343932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1672335-B846-4261-BD7B-7470BE04B733}"/>
              </a:ext>
            </a:extLst>
          </p:cNvPr>
          <p:cNvSpPr/>
          <p:nvPr/>
        </p:nvSpPr>
        <p:spPr>
          <a:xfrm>
            <a:off x="0" y="225063"/>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7CEAA2E9-F3CB-4B1C-BA29-43CF52A4652C}"/>
              </a:ext>
            </a:extLst>
          </p:cNvPr>
          <p:cNvSpPr>
            <a:spLocks noGrp="1"/>
          </p:cNvSpPr>
          <p:nvPr>
            <p:ph idx="1"/>
          </p:nvPr>
        </p:nvSpPr>
        <p:spPr>
          <a:xfrm>
            <a:off x="318901" y="1571133"/>
            <a:ext cx="4160736" cy="4351338"/>
          </a:xfrm>
        </p:spPr>
        <p:txBody>
          <a:bodyPr>
            <a:normAutofit/>
          </a:bodyPr>
          <a:lstStyle/>
          <a:p>
            <a:r>
              <a:rPr lang="en-US" sz="2000" dirty="0"/>
              <a:t>Kaggle:</a:t>
            </a:r>
          </a:p>
          <a:p>
            <a:pPr lvl="1"/>
            <a:r>
              <a:rPr lang="en-US" sz="1600" dirty="0"/>
              <a:t>https://www.kaggle.com/ananthu017/california-wildfire-incidents-20132020?select=California_Fire_Incidents.csv</a:t>
            </a:r>
          </a:p>
        </p:txBody>
      </p:sp>
      <p:sp>
        <p:nvSpPr>
          <p:cNvPr id="9" name="Title 1">
            <a:extLst>
              <a:ext uri="{FF2B5EF4-FFF2-40B4-BE49-F238E27FC236}">
                <a16:creationId xmlns:a16="http://schemas.microsoft.com/office/drawing/2014/main" id="{7EF51B3E-68E6-4A59-95D2-4D7F8106D48D}"/>
              </a:ext>
            </a:extLst>
          </p:cNvPr>
          <p:cNvSpPr txBox="1">
            <a:spLocks/>
          </p:cNvSpPr>
          <p:nvPr/>
        </p:nvSpPr>
        <p:spPr>
          <a:xfrm>
            <a:off x="958850" y="372510"/>
            <a:ext cx="10274300" cy="8209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Data Sources</a:t>
            </a:r>
          </a:p>
        </p:txBody>
      </p:sp>
      <p:pic>
        <p:nvPicPr>
          <p:cNvPr id="3" name="Picture 2">
            <a:extLst>
              <a:ext uri="{FF2B5EF4-FFF2-40B4-BE49-F238E27FC236}">
                <a16:creationId xmlns:a16="http://schemas.microsoft.com/office/drawing/2014/main" id="{206B8588-9E8C-49AB-B5D8-15AAEC16724A}"/>
              </a:ext>
            </a:extLst>
          </p:cNvPr>
          <p:cNvPicPr>
            <a:picLocks noChangeAspect="1"/>
          </p:cNvPicPr>
          <p:nvPr/>
        </p:nvPicPr>
        <p:blipFill>
          <a:blip r:embed="rId2"/>
          <a:stretch>
            <a:fillRect/>
          </a:stretch>
        </p:blipFill>
        <p:spPr>
          <a:xfrm>
            <a:off x="5339871" y="1394561"/>
            <a:ext cx="5817656" cy="5286867"/>
          </a:xfrm>
          <a:prstGeom prst="rect">
            <a:avLst/>
          </a:prstGeom>
        </p:spPr>
      </p:pic>
    </p:spTree>
    <p:extLst>
      <p:ext uri="{BB962C8B-B14F-4D97-AF65-F5344CB8AC3E}">
        <p14:creationId xmlns:p14="http://schemas.microsoft.com/office/powerpoint/2010/main" val="2784699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A818AF08-FA8D-46DD-B2FB-F15B9E5B7E2C}"/>
              </a:ext>
            </a:extLst>
          </p:cNvPr>
          <p:cNvGraphicFramePr/>
          <p:nvPr>
            <p:extLst>
              <p:ext uri="{D42A27DB-BD31-4B8C-83A1-F6EECF244321}">
                <p14:modId xmlns:p14="http://schemas.microsoft.com/office/powerpoint/2010/main" val="1368467921"/>
              </p:ext>
            </p:extLst>
          </p:nvPr>
        </p:nvGraphicFramePr>
        <p:xfrm>
          <a:off x="927720" y="2014238"/>
          <a:ext cx="10671731" cy="3913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a:extLst>
              <a:ext uri="{FF2B5EF4-FFF2-40B4-BE49-F238E27FC236}">
                <a16:creationId xmlns:a16="http://schemas.microsoft.com/office/drawing/2014/main" id="{F6432D63-3A8B-437E-82DF-A0A07A1B2470}"/>
              </a:ext>
            </a:extLst>
          </p:cNvPr>
          <p:cNvSpPr/>
          <p:nvPr/>
        </p:nvSpPr>
        <p:spPr>
          <a:xfrm>
            <a:off x="0" y="119927"/>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0C0A2A86-3F8B-4E72-82D2-E2C7E40C27F2}"/>
              </a:ext>
            </a:extLst>
          </p:cNvPr>
          <p:cNvSpPr txBox="1">
            <a:spLocks/>
          </p:cNvSpPr>
          <p:nvPr/>
        </p:nvSpPr>
        <p:spPr>
          <a:xfrm>
            <a:off x="838200" y="365125"/>
            <a:ext cx="10515600" cy="7270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Data and Data Delivery</a:t>
            </a:r>
          </a:p>
        </p:txBody>
      </p:sp>
      <p:sp>
        <p:nvSpPr>
          <p:cNvPr id="5" name="Rectangle 4">
            <a:extLst>
              <a:ext uri="{FF2B5EF4-FFF2-40B4-BE49-F238E27FC236}">
                <a16:creationId xmlns:a16="http://schemas.microsoft.com/office/drawing/2014/main" id="{A662C1E9-D865-4EA6-8D08-4FAEEB2BDA81}"/>
              </a:ext>
            </a:extLst>
          </p:cNvPr>
          <p:cNvSpPr/>
          <p:nvPr/>
        </p:nvSpPr>
        <p:spPr>
          <a:xfrm>
            <a:off x="1385453" y="3230508"/>
            <a:ext cx="2387245" cy="2800767"/>
          </a:xfrm>
          <a:prstGeom prst="rect">
            <a:avLst/>
          </a:prstGeom>
        </p:spPr>
        <p:txBody>
          <a:bodyPr wrap="square">
            <a:spAutoFit/>
          </a:bodyPr>
          <a:lstStyle/>
          <a:p>
            <a:pPr marL="285750" lvl="0" indent="-285750">
              <a:buFont typeface="Arial" panose="020B0604020202020204" pitchFamily="34" charset="0"/>
              <a:buChar char="•"/>
            </a:pPr>
            <a:r>
              <a:rPr lang="en-US" sz="1600" dirty="0">
                <a:solidFill>
                  <a:schemeClr val="tx1">
                    <a:lumMod val="65000"/>
                    <a:lumOff val="35000"/>
                  </a:schemeClr>
                </a:solidFill>
              </a:rPr>
              <a:t>Identify adequately large data set on Kaggle (</a:t>
            </a:r>
            <a:r>
              <a:rPr lang="en-US" sz="1600" b="1" dirty="0">
                <a:solidFill>
                  <a:schemeClr val="tx1">
                    <a:lumMod val="65000"/>
                    <a:lumOff val="35000"/>
                  </a:schemeClr>
                </a:solidFill>
              </a:rPr>
              <a:t>1636 entries</a:t>
            </a:r>
            <a:r>
              <a:rPr lang="en-US" sz="1600" dirty="0">
                <a:solidFill>
                  <a:schemeClr val="tx1">
                    <a:lumMod val="65000"/>
                    <a:lumOff val="35000"/>
                  </a:schemeClr>
                </a:solidFill>
              </a:rPr>
              <a:t>)</a:t>
            </a:r>
          </a:p>
          <a:p>
            <a:pPr marL="285750" lvl="0" indent="-285750">
              <a:buFont typeface="Arial" panose="020B0604020202020204" pitchFamily="34" charset="0"/>
              <a:buChar char="•"/>
            </a:pPr>
            <a:r>
              <a:rPr lang="en-US" sz="1600" dirty="0">
                <a:solidFill>
                  <a:schemeClr val="tx1">
                    <a:lumMod val="65000"/>
                    <a:lumOff val="35000"/>
                  </a:schemeClr>
                </a:solidFill>
              </a:rPr>
              <a:t>Drop erroneous data</a:t>
            </a:r>
          </a:p>
          <a:p>
            <a:pPr marL="285750" lvl="0" indent="-285750">
              <a:buFont typeface="Arial" panose="020B0604020202020204" pitchFamily="34" charset="0"/>
              <a:buChar char="•"/>
            </a:pPr>
            <a:r>
              <a:rPr lang="en-US" sz="1600" dirty="0">
                <a:solidFill>
                  <a:schemeClr val="tx1">
                    <a:lumMod val="65000"/>
                    <a:lumOff val="35000"/>
                  </a:schemeClr>
                </a:solidFill>
              </a:rPr>
              <a:t>Drop unnecessary columns containing NAN values</a:t>
            </a:r>
          </a:p>
          <a:p>
            <a:pPr marL="285750" lvl="0" indent="-285750">
              <a:buFont typeface="Arial" panose="020B0604020202020204" pitchFamily="34" charset="0"/>
              <a:buChar char="•"/>
            </a:pPr>
            <a:r>
              <a:rPr lang="en-US" sz="1600" dirty="0">
                <a:solidFill>
                  <a:schemeClr val="tx1">
                    <a:lumMod val="65000"/>
                    <a:lumOff val="35000"/>
                  </a:schemeClr>
                </a:solidFill>
              </a:rPr>
              <a:t>Dropped duplicates (Single fires spanning multiple counties, etc.)</a:t>
            </a:r>
          </a:p>
          <a:p>
            <a:pPr marL="285750" lvl="0" indent="-285750">
              <a:buFont typeface="Arial" panose="020B0604020202020204" pitchFamily="34" charset="0"/>
              <a:buChar char="•"/>
            </a:pPr>
            <a:r>
              <a:rPr lang="en-US" sz="1600" dirty="0">
                <a:solidFill>
                  <a:schemeClr val="tx1">
                    <a:lumMod val="65000"/>
                    <a:lumOff val="35000"/>
                  </a:schemeClr>
                </a:solidFill>
              </a:rPr>
              <a:t>Clean (</a:t>
            </a:r>
            <a:r>
              <a:rPr lang="en-US" sz="1600" b="1" dirty="0">
                <a:solidFill>
                  <a:schemeClr val="tx1">
                    <a:lumMod val="65000"/>
                    <a:lumOff val="35000"/>
                  </a:schemeClr>
                </a:solidFill>
              </a:rPr>
              <a:t>1023 entries</a:t>
            </a:r>
            <a:r>
              <a:rPr lang="en-US" sz="1600" dirty="0">
                <a:solidFill>
                  <a:schemeClr val="tx1">
                    <a:lumMod val="65000"/>
                    <a:lumOff val="35000"/>
                  </a:schemeClr>
                </a:solidFill>
              </a:rPr>
              <a:t>)</a:t>
            </a:r>
          </a:p>
        </p:txBody>
      </p:sp>
      <p:sp>
        <p:nvSpPr>
          <p:cNvPr id="6" name="Rectangle 5">
            <a:extLst>
              <a:ext uri="{FF2B5EF4-FFF2-40B4-BE49-F238E27FC236}">
                <a16:creationId xmlns:a16="http://schemas.microsoft.com/office/drawing/2014/main" id="{D477231C-6217-460F-B238-C1C93DA444F2}"/>
              </a:ext>
            </a:extLst>
          </p:cNvPr>
          <p:cNvSpPr/>
          <p:nvPr/>
        </p:nvSpPr>
        <p:spPr>
          <a:xfrm>
            <a:off x="8510952" y="3230508"/>
            <a:ext cx="2842848" cy="1815882"/>
          </a:xfrm>
          <a:prstGeom prst="rect">
            <a:avLst/>
          </a:prstGeom>
        </p:spPr>
        <p:txBody>
          <a:bodyPr wrap="square">
            <a:spAutoFit/>
          </a:bodyPr>
          <a:lstStyle/>
          <a:p>
            <a:pPr marL="285750" lvl="0" indent="-285750">
              <a:buFont typeface="Arial" panose="020B0604020202020204" pitchFamily="34" charset="0"/>
              <a:buChar char="•"/>
            </a:pPr>
            <a:r>
              <a:rPr lang="en-US" sz="1600" dirty="0">
                <a:solidFill>
                  <a:schemeClr val="tx1">
                    <a:lumMod val="65000"/>
                    <a:lumOff val="35000"/>
                  </a:schemeClr>
                </a:solidFill>
              </a:rPr>
              <a:t>4 routes</a:t>
            </a:r>
          </a:p>
          <a:p>
            <a:pPr marL="285750" lvl="0" indent="-285750">
              <a:buFont typeface="Arial" panose="020B0604020202020204" pitchFamily="34" charset="0"/>
              <a:buChar char="•"/>
            </a:pPr>
            <a:r>
              <a:rPr lang="en-US" sz="1600" dirty="0">
                <a:solidFill>
                  <a:schemeClr val="tx1">
                    <a:lumMod val="65000"/>
                    <a:lumOff val="35000"/>
                  </a:schemeClr>
                </a:solidFill>
              </a:rPr>
              <a:t>Each route uses custom SQL query via SQL Alchemy interface</a:t>
            </a:r>
          </a:p>
          <a:p>
            <a:pPr marL="285750" lvl="0" indent="-285750">
              <a:buFont typeface="Arial" panose="020B0604020202020204" pitchFamily="34" charset="0"/>
              <a:buChar char="•"/>
            </a:pPr>
            <a:r>
              <a:rPr lang="en-US" sz="1600" dirty="0">
                <a:solidFill>
                  <a:schemeClr val="tx1">
                    <a:lumMod val="65000"/>
                    <a:lumOff val="35000"/>
                  </a:schemeClr>
                </a:solidFill>
              </a:rPr>
              <a:t>Route returns </a:t>
            </a:r>
            <a:r>
              <a:rPr lang="en-US" sz="1600" dirty="0" err="1">
                <a:solidFill>
                  <a:schemeClr val="tx1">
                    <a:lumMod val="65000"/>
                    <a:lumOff val="35000"/>
                  </a:schemeClr>
                </a:solidFill>
              </a:rPr>
              <a:t>JSONified</a:t>
            </a:r>
            <a:r>
              <a:rPr lang="en-US" sz="1600" dirty="0">
                <a:solidFill>
                  <a:schemeClr val="tx1">
                    <a:lumMod val="65000"/>
                    <a:lumOff val="35000"/>
                  </a:schemeClr>
                </a:solidFill>
              </a:rPr>
              <a:t> object</a:t>
            </a:r>
          </a:p>
          <a:p>
            <a:pPr lvl="0"/>
            <a:endParaRPr lang="en-US" sz="1600" dirty="0">
              <a:solidFill>
                <a:schemeClr val="tx1">
                  <a:lumMod val="65000"/>
                  <a:lumOff val="35000"/>
                </a:schemeClr>
              </a:solidFill>
            </a:endParaRPr>
          </a:p>
        </p:txBody>
      </p:sp>
      <p:sp>
        <p:nvSpPr>
          <p:cNvPr id="7" name="Rectangle 6">
            <a:extLst>
              <a:ext uri="{FF2B5EF4-FFF2-40B4-BE49-F238E27FC236}">
                <a16:creationId xmlns:a16="http://schemas.microsoft.com/office/drawing/2014/main" id="{E9B19EB8-40D3-438B-B5EA-AA2BAC3AA9FA}"/>
              </a:ext>
            </a:extLst>
          </p:cNvPr>
          <p:cNvSpPr/>
          <p:nvPr/>
        </p:nvSpPr>
        <p:spPr>
          <a:xfrm>
            <a:off x="4698556" y="3230508"/>
            <a:ext cx="3216385" cy="1569660"/>
          </a:xfrm>
          <a:prstGeom prst="rect">
            <a:avLst/>
          </a:prstGeom>
        </p:spPr>
        <p:txBody>
          <a:bodyPr wrap="square">
            <a:spAutoFit/>
          </a:bodyPr>
          <a:lstStyle/>
          <a:p>
            <a:pPr marL="285750" lvl="0" indent="-285750">
              <a:buFont typeface="Arial" panose="020B0604020202020204" pitchFamily="34" charset="0"/>
              <a:buChar char="•"/>
            </a:pPr>
            <a:r>
              <a:rPr lang="en-US" sz="1600" dirty="0">
                <a:solidFill>
                  <a:schemeClr val="tx1">
                    <a:lumMod val="65000"/>
                    <a:lumOff val="35000"/>
                  </a:schemeClr>
                </a:solidFill>
              </a:rPr>
              <a:t>Read and process data using Python</a:t>
            </a:r>
          </a:p>
          <a:p>
            <a:pPr marL="285750" lvl="0" indent="-285750">
              <a:buFont typeface="Arial" panose="020B0604020202020204" pitchFamily="34" charset="0"/>
              <a:buChar char="•"/>
            </a:pPr>
            <a:r>
              <a:rPr lang="en-US" sz="1600" dirty="0">
                <a:solidFill>
                  <a:schemeClr val="tx1">
                    <a:lumMod val="65000"/>
                    <a:lumOff val="35000"/>
                  </a:schemeClr>
                </a:solidFill>
              </a:rPr>
              <a:t>Feed clean data to PG Admin using SQL Alchemy</a:t>
            </a:r>
          </a:p>
          <a:p>
            <a:pPr marL="285750" lvl="0" indent="-285750">
              <a:buFont typeface="Arial" panose="020B0604020202020204" pitchFamily="34" charset="0"/>
              <a:buChar char="•"/>
            </a:pPr>
            <a:r>
              <a:rPr lang="en-US" sz="1600" dirty="0">
                <a:solidFill>
                  <a:schemeClr val="tx1">
                    <a:lumMod val="65000"/>
                    <a:lumOff val="35000"/>
                  </a:schemeClr>
                </a:solidFill>
              </a:rPr>
              <a:t>Read data from SQL Alchemy using custom queries</a:t>
            </a:r>
          </a:p>
        </p:txBody>
      </p:sp>
    </p:spTree>
    <p:extLst>
      <p:ext uri="{BB962C8B-B14F-4D97-AF65-F5344CB8AC3E}">
        <p14:creationId xmlns:p14="http://schemas.microsoft.com/office/powerpoint/2010/main" val="2926362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Connector: Elbow 24">
            <a:extLst>
              <a:ext uri="{FF2B5EF4-FFF2-40B4-BE49-F238E27FC236}">
                <a16:creationId xmlns:a16="http://schemas.microsoft.com/office/drawing/2014/main" id="{68B59754-26C0-4545-983D-0C42F2ABA07A}"/>
              </a:ext>
            </a:extLst>
          </p:cNvPr>
          <p:cNvCxnSpPr>
            <a:cxnSpLocks/>
          </p:cNvCxnSpPr>
          <p:nvPr/>
        </p:nvCxnSpPr>
        <p:spPr>
          <a:xfrm flipV="1">
            <a:off x="5086886" y="2438400"/>
            <a:ext cx="2470718" cy="1253440"/>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1672335-B846-4261-BD7B-7470BE04B733}"/>
              </a:ext>
            </a:extLst>
          </p:cNvPr>
          <p:cNvSpPr/>
          <p:nvPr/>
        </p:nvSpPr>
        <p:spPr>
          <a:xfrm>
            <a:off x="0" y="225063"/>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7EF51B3E-68E6-4A59-95D2-4D7F8106D48D}"/>
              </a:ext>
            </a:extLst>
          </p:cNvPr>
          <p:cNvSpPr txBox="1">
            <a:spLocks/>
          </p:cNvSpPr>
          <p:nvPr/>
        </p:nvSpPr>
        <p:spPr>
          <a:xfrm>
            <a:off x="958850" y="372510"/>
            <a:ext cx="10274300" cy="8209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1"/>
                </a:solidFill>
              </a:rPr>
              <a:t>PG ADMIN and Routes</a:t>
            </a:r>
          </a:p>
        </p:txBody>
      </p:sp>
      <p:pic>
        <p:nvPicPr>
          <p:cNvPr id="11" name="Picture 10" descr="Text&#10;&#10;Description automatically generated">
            <a:extLst>
              <a:ext uri="{FF2B5EF4-FFF2-40B4-BE49-F238E27FC236}">
                <a16:creationId xmlns:a16="http://schemas.microsoft.com/office/drawing/2014/main" id="{DBF9E0A0-010A-4496-BA40-90F2D2FE9D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2587" y="1542472"/>
            <a:ext cx="4481631" cy="4580490"/>
          </a:xfrm>
          <a:prstGeom prst="rect">
            <a:avLst/>
          </a:prstGeom>
        </p:spPr>
      </p:pic>
      <p:pic>
        <p:nvPicPr>
          <p:cNvPr id="13" name="Picture 12" descr="Graphical user interface, application, table, Excel&#10;&#10;Description automatically generated">
            <a:extLst>
              <a:ext uri="{FF2B5EF4-FFF2-40B4-BE49-F238E27FC236}">
                <a16:creationId xmlns:a16="http://schemas.microsoft.com/office/drawing/2014/main" id="{3F7764EF-FAE1-4D77-86B0-F14C208BB2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9810" y="3429000"/>
            <a:ext cx="6134335" cy="3360387"/>
          </a:xfrm>
          <a:prstGeom prst="rect">
            <a:avLst/>
          </a:prstGeom>
        </p:spPr>
      </p:pic>
      <p:pic>
        <p:nvPicPr>
          <p:cNvPr id="18" name="Picture 17" descr="Graphical user interface, text, application, email&#10;&#10;Description automatically generated">
            <a:extLst>
              <a:ext uri="{FF2B5EF4-FFF2-40B4-BE49-F238E27FC236}">
                <a16:creationId xmlns:a16="http://schemas.microsoft.com/office/drawing/2014/main" id="{9DD679CA-EC66-4517-B86F-BEB85D2256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953" y="1229194"/>
            <a:ext cx="5163403" cy="2114370"/>
          </a:xfrm>
          <a:prstGeom prst="rect">
            <a:avLst/>
          </a:prstGeom>
        </p:spPr>
      </p:pic>
      <p:cxnSp>
        <p:nvCxnSpPr>
          <p:cNvPr id="22" name="Connector: Elbow 21">
            <a:extLst>
              <a:ext uri="{FF2B5EF4-FFF2-40B4-BE49-F238E27FC236}">
                <a16:creationId xmlns:a16="http://schemas.microsoft.com/office/drawing/2014/main" id="{CAB727DB-2DDD-4DFC-AE04-F44B526615AC}"/>
              </a:ext>
            </a:extLst>
          </p:cNvPr>
          <p:cNvCxnSpPr/>
          <p:nvPr/>
        </p:nvCxnSpPr>
        <p:spPr>
          <a:xfrm rot="16200000" flipH="1">
            <a:off x="85870" y="3714894"/>
            <a:ext cx="1561811" cy="819150"/>
          </a:xfrm>
          <a:prstGeom prst="bentConnector3">
            <a:avLst>
              <a:gd name="adj1" fmla="val 100619"/>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68087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CF6D408-80DA-4652-9DC3-F35DCCB96347}"/>
              </a:ext>
            </a:extLst>
          </p:cNvPr>
          <p:cNvSpPr/>
          <p:nvPr/>
        </p:nvSpPr>
        <p:spPr>
          <a:xfrm>
            <a:off x="0" y="248486"/>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3BB6085F-C331-4E84-BCF1-A4DA136F24D9}"/>
              </a:ext>
            </a:extLst>
          </p:cNvPr>
          <p:cNvSpPr>
            <a:spLocks noGrp="1"/>
          </p:cNvSpPr>
          <p:nvPr>
            <p:ph type="title"/>
          </p:nvPr>
        </p:nvSpPr>
        <p:spPr>
          <a:xfrm>
            <a:off x="838200" y="71840"/>
            <a:ext cx="10515600" cy="1325563"/>
          </a:xfrm>
        </p:spPr>
        <p:txBody>
          <a:bodyPr>
            <a:normAutofit/>
          </a:bodyPr>
          <a:lstStyle/>
          <a:p>
            <a:pPr algn="ctr"/>
            <a:r>
              <a:rPr lang="en-US" sz="3200" b="1" dirty="0">
                <a:solidFill>
                  <a:schemeClr val="bg1"/>
                </a:solidFill>
              </a:rPr>
              <a:t>Tools and Technologies Utilized</a:t>
            </a:r>
          </a:p>
        </p:txBody>
      </p:sp>
      <p:sp>
        <p:nvSpPr>
          <p:cNvPr id="3" name="Content Placeholder 2">
            <a:extLst>
              <a:ext uri="{FF2B5EF4-FFF2-40B4-BE49-F238E27FC236}">
                <a16:creationId xmlns:a16="http://schemas.microsoft.com/office/drawing/2014/main" id="{7A53B773-DEB2-4CEA-AC7E-90A276DF5901}"/>
              </a:ext>
            </a:extLst>
          </p:cNvPr>
          <p:cNvSpPr>
            <a:spLocks noGrp="1"/>
          </p:cNvSpPr>
          <p:nvPr>
            <p:ph idx="1"/>
          </p:nvPr>
        </p:nvSpPr>
        <p:spPr>
          <a:xfrm>
            <a:off x="175491" y="1806575"/>
            <a:ext cx="2597727" cy="4351338"/>
          </a:xfrm>
        </p:spPr>
        <p:txBody>
          <a:bodyPr>
            <a:normAutofit lnSpcReduction="10000"/>
          </a:bodyPr>
          <a:lstStyle/>
          <a:p>
            <a:r>
              <a:rPr lang="en-US" dirty="0"/>
              <a:t>Data processing in </a:t>
            </a:r>
            <a:r>
              <a:rPr lang="en-US" dirty="0" err="1"/>
              <a:t>Jupyter</a:t>
            </a:r>
            <a:r>
              <a:rPr lang="en-US" dirty="0"/>
              <a:t> Notebooks</a:t>
            </a:r>
          </a:p>
          <a:p>
            <a:r>
              <a:rPr lang="en-US" dirty="0"/>
              <a:t>JSONs &amp; GEOJSONs</a:t>
            </a:r>
          </a:p>
          <a:p>
            <a:r>
              <a:rPr lang="en-US" dirty="0"/>
              <a:t>Python Flask</a:t>
            </a:r>
          </a:p>
          <a:p>
            <a:r>
              <a:rPr lang="en-US" dirty="0"/>
              <a:t>Leaflet</a:t>
            </a:r>
          </a:p>
          <a:p>
            <a:r>
              <a:rPr lang="en-US" dirty="0"/>
              <a:t>Chart.JS</a:t>
            </a:r>
          </a:p>
          <a:p>
            <a:r>
              <a:rPr lang="en-US" dirty="0"/>
              <a:t>Bootstrap</a:t>
            </a:r>
          </a:p>
        </p:txBody>
      </p:sp>
      <p:pic>
        <p:nvPicPr>
          <p:cNvPr id="9" name="Picture 8">
            <a:extLst>
              <a:ext uri="{FF2B5EF4-FFF2-40B4-BE49-F238E27FC236}">
                <a16:creationId xmlns:a16="http://schemas.microsoft.com/office/drawing/2014/main" id="{133CF058-73BA-47BB-9CF7-F5186AE8CC13}"/>
              </a:ext>
            </a:extLst>
          </p:cNvPr>
          <p:cNvPicPr>
            <a:picLocks noChangeAspect="1"/>
          </p:cNvPicPr>
          <p:nvPr/>
        </p:nvPicPr>
        <p:blipFill>
          <a:blip r:embed="rId2"/>
          <a:stretch>
            <a:fillRect/>
          </a:stretch>
        </p:blipFill>
        <p:spPr>
          <a:xfrm>
            <a:off x="3013236" y="1671781"/>
            <a:ext cx="9003273" cy="4937733"/>
          </a:xfrm>
          <a:prstGeom prst="rect">
            <a:avLst/>
          </a:prstGeom>
        </p:spPr>
      </p:pic>
    </p:spTree>
    <p:extLst>
      <p:ext uri="{BB962C8B-B14F-4D97-AF65-F5344CB8AC3E}">
        <p14:creationId xmlns:p14="http://schemas.microsoft.com/office/powerpoint/2010/main" val="3049007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CF6D408-80DA-4652-9DC3-F35DCCB96347}"/>
              </a:ext>
            </a:extLst>
          </p:cNvPr>
          <p:cNvSpPr/>
          <p:nvPr/>
        </p:nvSpPr>
        <p:spPr>
          <a:xfrm>
            <a:off x="0" y="248486"/>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3BB6085F-C331-4E84-BCF1-A4DA136F24D9}"/>
              </a:ext>
            </a:extLst>
          </p:cNvPr>
          <p:cNvSpPr>
            <a:spLocks noGrp="1"/>
          </p:cNvSpPr>
          <p:nvPr>
            <p:ph type="title"/>
          </p:nvPr>
        </p:nvSpPr>
        <p:spPr>
          <a:xfrm>
            <a:off x="838200" y="71840"/>
            <a:ext cx="10515600" cy="1325563"/>
          </a:xfrm>
        </p:spPr>
        <p:txBody>
          <a:bodyPr>
            <a:normAutofit/>
          </a:bodyPr>
          <a:lstStyle/>
          <a:p>
            <a:pPr algn="ctr"/>
            <a:r>
              <a:rPr lang="en-US" sz="3200" b="1" dirty="0">
                <a:solidFill>
                  <a:schemeClr val="bg1"/>
                </a:solidFill>
              </a:rPr>
              <a:t>HTML in Visual Basic Studio and the Bootstrap Grid</a:t>
            </a:r>
          </a:p>
        </p:txBody>
      </p:sp>
      <p:pic>
        <p:nvPicPr>
          <p:cNvPr id="4" name="Picture 3">
            <a:extLst>
              <a:ext uri="{FF2B5EF4-FFF2-40B4-BE49-F238E27FC236}">
                <a16:creationId xmlns:a16="http://schemas.microsoft.com/office/drawing/2014/main" id="{BE256C4F-98A2-4B73-BF28-74B434A5BCFE}"/>
              </a:ext>
            </a:extLst>
          </p:cNvPr>
          <p:cNvPicPr>
            <a:picLocks noChangeAspect="1"/>
          </p:cNvPicPr>
          <p:nvPr/>
        </p:nvPicPr>
        <p:blipFill rotWithShape="1">
          <a:blip r:embed="rId2"/>
          <a:srcRect r="49750"/>
          <a:stretch/>
        </p:blipFill>
        <p:spPr>
          <a:xfrm>
            <a:off x="1237666" y="1405613"/>
            <a:ext cx="4636661" cy="5301416"/>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52F517B9-1A47-4EA0-97A9-4804D84938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8573" y="2049087"/>
            <a:ext cx="5882826" cy="3904414"/>
          </a:xfrm>
          <a:prstGeom prst="rect">
            <a:avLst/>
          </a:prstGeom>
        </p:spPr>
      </p:pic>
    </p:spTree>
    <p:extLst>
      <p:ext uri="{BB962C8B-B14F-4D97-AF65-F5344CB8AC3E}">
        <p14:creationId xmlns:p14="http://schemas.microsoft.com/office/powerpoint/2010/main" val="2359439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CF6D408-80DA-4652-9DC3-F35DCCB96347}"/>
              </a:ext>
            </a:extLst>
          </p:cNvPr>
          <p:cNvSpPr/>
          <p:nvPr/>
        </p:nvSpPr>
        <p:spPr>
          <a:xfrm>
            <a:off x="0" y="248486"/>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3BB6085F-C331-4E84-BCF1-A4DA136F24D9}"/>
              </a:ext>
            </a:extLst>
          </p:cNvPr>
          <p:cNvSpPr>
            <a:spLocks noGrp="1"/>
          </p:cNvSpPr>
          <p:nvPr>
            <p:ph type="title"/>
          </p:nvPr>
        </p:nvSpPr>
        <p:spPr>
          <a:xfrm>
            <a:off x="838200" y="71840"/>
            <a:ext cx="10515600" cy="1325563"/>
          </a:xfrm>
        </p:spPr>
        <p:txBody>
          <a:bodyPr>
            <a:normAutofit/>
          </a:bodyPr>
          <a:lstStyle/>
          <a:p>
            <a:pPr algn="ctr"/>
            <a:r>
              <a:rPr lang="en-US" sz="3200" b="1" dirty="0">
                <a:solidFill>
                  <a:schemeClr val="bg1"/>
                </a:solidFill>
              </a:rPr>
              <a:t>The Interactive Dashboard</a:t>
            </a:r>
          </a:p>
        </p:txBody>
      </p:sp>
      <p:pic>
        <p:nvPicPr>
          <p:cNvPr id="3" name="Picture 2">
            <a:extLst>
              <a:ext uri="{FF2B5EF4-FFF2-40B4-BE49-F238E27FC236}">
                <a16:creationId xmlns:a16="http://schemas.microsoft.com/office/drawing/2014/main" id="{69A35C0C-27B9-4A62-BB00-983ED92D3957}"/>
              </a:ext>
            </a:extLst>
          </p:cNvPr>
          <p:cNvPicPr>
            <a:picLocks noChangeAspect="1"/>
          </p:cNvPicPr>
          <p:nvPr/>
        </p:nvPicPr>
        <p:blipFill>
          <a:blip r:embed="rId2"/>
          <a:stretch>
            <a:fillRect/>
          </a:stretch>
        </p:blipFill>
        <p:spPr>
          <a:xfrm>
            <a:off x="2962275" y="1220759"/>
            <a:ext cx="6267450" cy="5639253"/>
          </a:xfrm>
          <a:prstGeom prst="rect">
            <a:avLst/>
          </a:prstGeom>
        </p:spPr>
      </p:pic>
    </p:spTree>
    <p:extLst>
      <p:ext uri="{BB962C8B-B14F-4D97-AF65-F5344CB8AC3E}">
        <p14:creationId xmlns:p14="http://schemas.microsoft.com/office/powerpoint/2010/main" val="3314034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CF6D408-80DA-4652-9DC3-F35DCCB96347}"/>
              </a:ext>
            </a:extLst>
          </p:cNvPr>
          <p:cNvSpPr/>
          <p:nvPr/>
        </p:nvSpPr>
        <p:spPr>
          <a:xfrm>
            <a:off x="0" y="248486"/>
            <a:ext cx="12192000" cy="972273"/>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3BB6085F-C331-4E84-BCF1-A4DA136F24D9}"/>
              </a:ext>
            </a:extLst>
          </p:cNvPr>
          <p:cNvSpPr>
            <a:spLocks noGrp="1"/>
          </p:cNvSpPr>
          <p:nvPr>
            <p:ph type="title"/>
          </p:nvPr>
        </p:nvSpPr>
        <p:spPr>
          <a:xfrm>
            <a:off x="838200" y="71840"/>
            <a:ext cx="10515600" cy="1325563"/>
          </a:xfrm>
        </p:spPr>
        <p:txBody>
          <a:bodyPr>
            <a:normAutofit/>
          </a:bodyPr>
          <a:lstStyle/>
          <a:p>
            <a:pPr algn="ctr"/>
            <a:r>
              <a:rPr lang="en-US" sz="3200" b="1" dirty="0">
                <a:solidFill>
                  <a:schemeClr val="bg1"/>
                </a:solidFill>
              </a:rPr>
              <a:t>The Interactive Dashboard</a:t>
            </a:r>
          </a:p>
        </p:txBody>
      </p:sp>
      <p:grpSp>
        <p:nvGrpSpPr>
          <p:cNvPr id="2" name="Group 1">
            <a:extLst>
              <a:ext uri="{FF2B5EF4-FFF2-40B4-BE49-F238E27FC236}">
                <a16:creationId xmlns:a16="http://schemas.microsoft.com/office/drawing/2014/main" id="{27A4E584-CC5C-4EB2-ABCA-62F7B0E327F9}"/>
              </a:ext>
            </a:extLst>
          </p:cNvPr>
          <p:cNvGrpSpPr/>
          <p:nvPr/>
        </p:nvGrpSpPr>
        <p:grpSpPr>
          <a:xfrm>
            <a:off x="2962275" y="1218747"/>
            <a:ext cx="6267450" cy="5639253"/>
            <a:chOff x="2962275" y="1218747"/>
            <a:chExt cx="6267450" cy="5639253"/>
          </a:xfrm>
        </p:grpSpPr>
        <p:pic>
          <p:nvPicPr>
            <p:cNvPr id="3" name="Picture 2">
              <a:extLst>
                <a:ext uri="{FF2B5EF4-FFF2-40B4-BE49-F238E27FC236}">
                  <a16:creationId xmlns:a16="http://schemas.microsoft.com/office/drawing/2014/main" id="{69A35C0C-27B9-4A62-BB00-983ED92D3957}"/>
                </a:ext>
              </a:extLst>
            </p:cNvPr>
            <p:cNvPicPr>
              <a:picLocks noChangeAspect="1"/>
            </p:cNvPicPr>
            <p:nvPr/>
          </p:nvPicPr>
          <p:blipFill>
            <a:blip r:embed="rId3"/>
            <a:stretch>
              <a:fillRect/>
            </a:stretch>
          </p:blipFill>
          <p:spPr>
            <a:xfrm>
              <a:off x="2962275" y="1218747"/>
              <a:ext cx="6267450" cy="5639253"/>
            </a:xfrm>
            <a:prstGeom prst="rect">
              <a:avLst/>
            </a:prstGeom>
          </p:spPr>
        </p:pic>
        <p:pic>
          <p:nvPicPr>
            <p:cNvPr id="7" name="Picture 6">
              <a:extLst>
                <a:ext uri="{FF2B5EF4-FFF2-40B4-BE49-F238E27FC236}">
                  <a16:creationId xmlns:a16="http://schemas.microsoft.com/office/drawing/2014/main" id="{523F8586-2C84-42E8-A880-A458BA1F8C7B}"/>
                </a:ext>
              </a:extLst>
            </p:cNvPr>
            <p:cNvPicPr>
              <a:picLocks noChangeAspect="1"/>
            </p:cNvPicPr>
            <p:nvPr/>
          </p:nvPicPr>
          <p:blipFill>
            <a:blip r:embed="rId4"/>
            <a:stretch>
              <a:fillRect/>
            </a:stretch>
          </p:blipFill>
          <p:spPr>
            <a:xfrm>
              <a:off x="5123979" y="1905269"/>
              <a:ext cx="4105746" cy="4923229"/>
            </a:xfrm>
            <a:prstGeom prst="rect">
              <a:avLst/>
            </a:prstGeom>
          </p:spPr>
        </p:pic>
      </p:grpSp>
    </p:spTree>
    <p:extLst>
      <p:ext uri="{BB962C8B-B14F-4D97-AF65-F5344CB8AC3E}">
        <p14:creationId xmlns:p14="http://schemas.microsoft.com/office/powerpoint/2010/main" val="2721127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1391</TotalTime>
  <Words>622</Words>
  <Application>Microsoft Office PowerPoint</Application>
  <PresentationFormat>Widescreen</PresentationFormat>
  <Paragraphs>67</Paragraphs>
  <Slides>11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California Wildfires Visualizing a decade of destruction</vt:lpstr>
      <vt:lpstr>Images of the Dixie Fire in Northern California have dominated news stories for the last month. How can we visualize what is happening with wildfire in California interactively in an accessible format?</vt:lpstr>
      <vt:lpstr>PowerPoint Presentation</vt:lpstr>
      <vt:lpstr>PowerPoint Presentation</vt:lpstr>
      <vt:lpstr>PowerPoint Presentation</vt:lpstr>
      <vt:lpstr>Tools and Technologies Utilized</vt:lpstr>
      <vt:lpstr>HTML in Visual Basic Studio and the Bootstrap Grid</vt:lpstr>
      <vt:lpstr>The Interactive Dashboard</vt:lpstr>
      <vt:lpstr>The Interactive Dashboard</vt:lpstr>
      <vt:lpstr>PowerPoint Presentation</vt:lpstr>
      <vt:lpstr>Key Points and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Draft</dc:title>
  <dc:creator>Mills Jr, Joseph L</dc:creator>
  <cp:lastModifiedBy>Mills Jr, Joseph L</cp:lastModifiedBy>
  <cp:revision>49</cp:revision>
  <dcterms:created xsi:type="dcterms:W3CDTF">2021-06-08T00:07:56Z</dcterms:created>
  <dcterms:modified xsi:type="dcterms:W3CDTF">2021-08-16T23:20:32Z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cb745d6-a57a-4c83-8b83-2f187d36efa0_Enabled">
    <vt:lpwstr>true</vt:lpwstr>
  </property>
  <property fmtid="{D5CDD505-2E9C-101B-9397-08002B2CF9AE}" pid="3" name="MSIP_Label_fcb745d6-a57a-4c83-8b83-2f187d36efa0_SetDate">
    <vt:lpwstr>2021-06-08T17:57:31Z</vt:lpwstr>
  </property>
  <property fmtid="{D5CDD505-2E9C-101B-9397-08002B2CF9AE}" pid="4" name="MSIP_Label_fcb745d6-a57a-4c83-8b83-2f187d36efa0_Method">
    <vt:lpwstr>Privileged</vt:lpwstr>
  </property>
  <property fmtid="{D5CDD505-2E9C-101B-9397-08002B2CF9AE}" pid="5" name="MSIP_Label_fcb745d6-a57a-4c83-8b83-2f187d36efa0_Name">
    <vt:lpwstr>Non-Business</vt:lpwstr>
  </property>
  <property fmtid="{D5CDD505-2E9C-101B-9397-08002B2CF9AE}" pid="6" name="MSIP_Label_fcb745d6-a57a-4c83-8b83-2f187d36efa0_SiteId">
    <vt:lpwstr>fd799da1-bfc1-4234-a91c-72b3a1cb9e26</vt:lpwstr>
  </property>
  <property fmtid="{D5CDD505-2E9C-101B-9397-08002B2CF9AE}" pid="7" name="MSIP_Label_fcb745d6-a57a-4c83-8b83-2f187d36efa0_ActionId">
    <vt:lpwstr>f4c9cf2c-3fea-4361-9847-58de7e30a2ed</vt:lpwstr>
  </property>
  <property fmtid="{D5CDD505-2E9C-101B-9397-08002B2CF9AE}" pid="8" name="MSIP_Label_fcb745d6-a57a-4c83-8b83-2f187d36efa0_ContentBits">
    <vt:lpwstr>0</vt:lpwstr>
  </property>
</Properties>
</file>

<file path=docProps/thumbnail.jpeg>
</file>